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5"/>
  </p:notesMasterIdLst>
  <p:sldIdLst>
    <p:sldId id="337" r:id="rId2"/>
    <p:sldId id="358" r:id="rId3"/>
    <p:sldId id="340" r:id="rId4"/>
    <p:sldId id="355" r:id="rId5"/>
    <p:sldId id="354" r:id="rId6"/>
    <p:sldId id="349" r:id="rId7"/>
    <p:sldId id="344" r:id="rId8"/>
    <p:sldId id="346" r:id="rId9"/>
    <p:sldId id="283" r:id="rId10"/>
    <p:sldId id="350" r:id="rId11"/>
    <p:sldId id="351" r:id="rId12"/>
    <p:sldId id="352" r:id="rId13"/>
    <p:sldId id="261"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292934"/>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FFFFFF"/>
          </a:solidFill>
        </a:fill>
      </a:tcStyle>
    </a:band2H>
    <a:firstCol>
      <a:tcTxStyle b="off" i="off">
        <a:font>
          <a:latin typeface="Arial"/>
          <a:ea typeface="Arial"/>
          <a:cs typeface="Arial"/>
        </a:font>
        <a:srgbClr val="292934"/>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Col>
    <a:lastRow>
      <a:tcTxStyle b="off" i="off">
        <a:font>
          <a:latin typeface="Arial"/>
          <a:ea typeface="Arial"/>
          <a:cs typeface="Arial"/>
        </a:font>
        <a:srgbClr val="292934"/>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lastRow>
    <a:firstRow>
      <a:tcTxStyle b="off" i="off">
        <a:font>
          <a:latin typeface="Arial"/>
          <a:ea typeface="Arial"/>
          <a:cs typeface="Arial"/>
        </a:font>
        <a:srgbClr val="292934"/>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firstRow>
  </a:tblStyle>
  <a:tblStyle styleId="{C7B018BB-80A7-4F77-B60F-C8B233D01FF8}" styleName="">
    <a:tblBg/>
    <a:wholeTbl>
      <a:tcTxStyle b="off" i="off">
        <a:font>
          <a:latin typeface="Arial"/>
          <a:ea typeface="Arial"/>
          <a:cs typeface="Arial"/>
        </a:font>
        <a:srgbClr val="2929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FDD"/>
          </a:solidFill>
        </a:fill>
      </a:tcStyle>
    </a:wholeTbl>
    <a:band2H>
      <a:tcTxStyle/>
      <a:tcStyle>
        <a:tcBdr/>
        <a:fill>
          <a:solidFill>
            <a:srgbClr val="EEF0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
          <a:latin typeface="Arial"/>
          <a:ea typeface="Arial"/>
          <a:cs typeface="Arial"/>
        </a:font>
        <a:srgbClr val="2929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D1D0"/>
          </a:solidFill>
        </a:fill>
      </a:tcStyle>
    </a:wholeTbl>
    <a:band2H>
      <a:tcTxStyle/>
      <a:tcStyle>
        <a:tcBdr/>
        <a:fill>
          <a:solidFill>
            <a:srgbClr val="EBE9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
          <a:latin typeface="Arial"/>
          <a:ea typeface="Arial"/>
          <a:cs typeface="Arial"/>
        </a:font>
        <a:srgbClr val="2929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6CECD"/>
          </a:solidFill>
        </a:fill>
      </a:tcStyle>
    </a:wholeTbl>
    <a:band2H>
      <a:tcTxStyle/>
      <a:tcStyle>
        <a:tcBdr/>
        <a:fill>
          <a:solidFill>
            <a:srgbClr val="EBE8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
          <a:latin typeface="Arial"/>
          <a:ea typeface="Arial"/>
          <a:cs typeface="Arial"/>
        </a:font>
        <a:srgbClr val="292934"/>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292934"/>
      </a:tcTxStyle>
      <a:tcStyle>
        <a:tcBdr>
          <a:left>
            <a:ln w="12700" cap="flat">
              <a:noFill/>
              <a:miter lim="400000"/>
            </a:ln>
          </a:left>
          <a:right>
            <a:ln w="12700" cap="flat">
              <a:noFill/>
              <a:miter lim="400000"/>
            </a:ln>
          </a:right>
          <a:top>
            <a:ln w="50800" cap="flat">
              <a:solidFill>
                <a:srgbClr val="292934"/>
              </a:solidFill>
              <a:prstDash val="solid"/>
              <a:round/>
            </a:ln>
          </a:top>
          <a:bottom>
            <a:ln w="25400" cap="flat">
              <a:solidFill>
                <a:srgbClr val="292934"/>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292934"/>
              </a:solidFill>
              <a:prstDash val="solid"/>
              <a:round/>
            </a:ln>
          </a:top>
          <a:bottom>
            <a:ln w="25400" cap="flat">
              <a:solidFill>
                <a:srgbClr val="292934"/>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
          <a:latin typeface="Arial"/>
          <a:ea typeface="Arial"/>
          <a:cs typeface="Arial"/>
        </a:font>
        <a:srgbClr val="292934"/>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CBCC"/>
          </a:solidFill>
        </a:fill>
      </a:tcStyle>
    </a:wholeTbl>
    <a:band2H>
      <a:tcTxStyle/>
      <a:tcStyle>
        <a:tcBdr/>
        <a:fill>
          <a:solidFill>
            <a:srgbClr val="E7E7E7"/>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92934"/>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92934"/>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29293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07"/>
  </p:normalViewPr>
  <p:slideViewPr>
    <p:cSldViewPr snapToGrid="0" snapToObjects="1">
      <p:cViewPr varScale="1">
        <p:scale>
          <a:sx n="88" d="100"/>
          <a:sy n="88" d="100"/>
        </p:scale>
        <p:origin x="1334" y="6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7" name="Shape 167"/>
          <p:cNvSpPr>
            <a:spLocks noGrp="1" noRot="1" noChangeAspect="1"/>
          </p:cNvSpPr>
          <p:nvPr>
            <p:ph type="sldImg"/>
          </p:nvPr>
        </p:nvSpPr>
        <p:spPr>
          <a:xfrm>
            <a:off x="1143000" y="685800"/>
            <a:ext cx="4572000" cy="3429000"/>
          </a:xfrm>
          <a:prstGeom prst="rect">
            <a:avLst/>
          </a:prstGeom>
        </p:spPr>
        <p:txBody>
          <a:bodyPr/>
          <a:lstStyle/>
          <a:p>
            <a:endParaRPr/>
          </a:p>
        </p:txBody>
      </p:sp>
      <p:sp>
        <p:nvSpPr>
          <p:cNvPr id="168" name="Shape 16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04771461"/>
      </p:ext>
    </p:extLst>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alibri"/>
      </a:defRPr>
    </a:lvl1pPr>
    <a:lvl2pPr indent="228600" defTabSz="457200" latinLnBrk="0">
      <a:defRPr sz="1200">
        <a:latin typeface="+mn-lt"/>
        <a:ea typeface="+mn-ea"/>
        <a:cs typeface="+mn-cs"/>
        <a:sym typeface="Calibri"/>
      </a:defRPr>
    </a:lvl2pPr>
    <a:lvl3pPr indent="457200" defTabSz="457200" latinLnBrk="0">
      <a:defRPr sz="1200">
        <a:latin typeface="+mn-lt"/>
        <a:ea typeface="+mn-ea"/>
        <a:cs typeface="+mn-cs"/>
        <a:sym typeface="Calibri"/>
      </a:defRPr>
    </a:lvl3pPr>
    <a:lvl4pPr indent="685800" defTabSz="457200" latinLnBrk="0">
      <a:defRPr sz="1200">
        <a:latin typeface="+mn-lt"/>
        <a:ea typeface="+mn-ea"/>
        <a:cs typeface="+mn-cs"/>
        <a:sym typeface="Calibri"/>
      </a:defRPr>
    </a:lvl4pPr>
    <a:lvl5pPr indent="914400" defTabSz="457200" latinLnBrk="0">
      <a:defRPr sz="1200">
        <a:latin typeface="+mn-lt"/>
        <a:ea typeface="+mn-ea"/>
        <a:cs typeface="+mn-cs"/>
        <a:sym typeface="Calibri"/>
      </a:defRPr>
    </a:lvl5pPr>
    <a:lvl6pPr indent="1143000" defTabSz="457200" latinLnBrk="0">
      <a:defRPr sz="1200">
        <a:latin typeface="+mn-lt"/>
        <a:ea typeface="+mn-ea"/>
        <a:cs typeface="+mn-cs"/>
        <a:sym typeface="Calibri"/>
      </a:defRPr>
    </a:lvl6pPr>
    <a:lvl7pPr indent="1371600" defTabSz="457200" latinLnBrk="0">
      <a:defRPr sz="1200">
        <a:latin typeface="+mn-lt"/>
        <a:ea typeface="+mn-ea"/>
        <a:cs typeface="+mn-cs"/>
        <a:sym typeface="Calibri"/>
      </a:defRPr>
    </a:lvl7pPr>
    <a:lvl8pPr indent="1600200" defTabSz="457200" latinLnBrk="0">
      <a:defRPr sz="1200">
        <a:latin typeface="+mn-lt"/>
        <a:ea typeface="+mn-ea"/>
        <a:cs typeface="+mn-cs"/>
        <a:sym typeface="Calibri"/>
      </a:defRPr>
    </a:lvl8pPr>
    <a:lvl9pPr indent="1828800" defTabSz="4572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93643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EE536-8A3A-40C9-BC91-61AD1973AA28}" type="slidenum">
              <a:rPr lang="en-US" smtClean="0"/>
              <a:t>2</a:t>
            </a:fld>
            <a:endParaRPr lang="en-US"/>
          </a:p>
        </p:txBody>
      </p:sp>
    </p:spTree>
    <p:extLst>
      <p:ext uri="{BB962C8B-B14F-4D97-AF65-F5344CB8AC3E}">
        <p14:creationId xmlns:p14="http://schemas.microsoft.com/office/powerpoint/2010/main" val="4202365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0B8051B-55E7-4297-9931-167659C94222}"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3869664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F6CA94F-82CE-4D9D-9DF9-293EDAD13A23}"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extLst>
      <p:ext uri="{BB962C8B-B14F-4D97-AF65-F5344CB8AC3E}">
        <p14:creationId xmlns:p14="http://schemas.microsoft.com/office/powerpoint/2010/main" val="21993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6C6EB77-C777-4EC5-9705-3289D92982F0}"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1521854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61443" name="Rectangle 2"/>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solidFill>
                <a:srgbClr val="000000"/>
              </a:solidFill>
              <a:sym typeface="Calibri" panose="020F0502020204030204" pitchFamily="34" charset="0"/>
            </a:endParaRPr>
          </a:p>
        </p:txBody>
      </p:sp>
    </p:spTree>
    <p:extLst>
      <p:ext uri="{BB962C8B-B14F-4D97-AF65-F5344CB8AC3E}">
        <p14:creationId xmlns:p14="http://schemas.microsoft.com/office/powerpoint/2010/main" val="8899996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05556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5080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C1E02B-24E6-4C41-A572-ADC09394E5E1}"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219657-4B37-2B4F-9443-F57A2C7B4291}"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06BC1B-E4AD-ED44-B7EA-5FEDC993FCA0}"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06340F-F8A1-634B-A930-E835BC57A25E}"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1E8FAD-5058-4941-A1F3-120B840ED360}" type="datetime2">
              <a:rPr lang="en-US" smtClean="0"/>
              <a:t>Saturday, April 4, 2020</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uk-UA" smtClean="0"/>
              <a:t>‹#›</a:t>
            </a:fld>
            <a:endParaRPr lang="uk-UA"/>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C42AE37-1873-C14F-9AB7-E80292E765E4}" type="datetime2">
              <a:rPr lang="en-US" smtClean="0"/>
              <a:t>Saturday, April 4,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1593A-F4C1-ED4C-B3E3-E4444A19C6EB}" type="datetime2">
              <a:rPr lang="en-US" smtClean="0"/>
              <a:t>Saturday, April 4, 2020</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uk-UA" smtClean="0"/>
              <a:t>‹#›</a:t>
            </a:fld>
            <a:endParaRPr lang="uk-UA"/>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81A93D1-2457-6E4D-AB5F-8AA43FB649F8}" type="datetime2">
              <a:rPr lang="en-US" smtClean="0"/>
              <a:t>Saturday, April 4, 2020</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F7AA9-DEA2-8F49-B292-72E31ACFA121}" type="datetime2">
              <a:rPr lang="en-US" smtClean="0"/>
              <a:t>Saturday, April 4, 2020</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65310F-1531-094A-B0A7-6EFD33D95265}" type="datetime2">
              <a:rPr lang="en-US" smtClean="0"/>
              <a:t>Saturday, April 4,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D04625E-C64F-6D42-8B37-FEA2188153B4}" type="datetime2">
              <a:rPr lang="en-US" smtClean="0"/>
              <a:t>Saturday, April 4, 2020</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4858D7D-6B7A-504B-BF58-14AABA87358E}" type="datetime2">
              <a:rPr lang="en-US" smtClean="0"/>
              <a:t>Saturday, April 4, 2020</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6CB4B4D-7CA3-9044-876B-883B54F8677D}" type="slidenum">
              <a:rPr lang="uk-UA" smtClean="0"/>
              <a:t>‹#›</a:t>
            </a:fld>
            <a:endParaRPr lang="uk-UA"/>
          </a:p>
        </p:txBody>
      </p:sp>
    </p:spTree>
    <p:extLst>
      <p:ext uri="{BB962C8B-B14F-4D97-AF65-F5344CB8AC3E}">
        <p14:creationId xmlns:p14="http://schemas.microsoft.com/office/powerpoint/2010/main" val="34446411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audio" Target="../media/audio1.wav"/></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ccco.ed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imperial.edu/faculty-and-staff/campus-committees/academic-senate/subcommittees/curriculum/resources/" TargetMode="External"/><Relationship Id="rId4" Type="http://schemas.openxmlformats.org/officeDocument/2006/relationships/hyperlink" Target="https://www.cccco.edu/About-Us/Chancellors-Office/Divisions/Educational-Services-and-Support/What-we-do/Curriculum-and-Instruction-Un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24FF3-ACE8-774C-AB7D-1E011C272E96}"/>
              </a:ext>
            </a:extLst>
          </p:cNvPr>
          <p:cNvSpPr>
            <a:spLocks noGrp="1"/>
          </p:cNvSpPr>
          <p:nvPr>
            <p:ph type="title"/>
          </p:nvPr>
        </p:nvSpPr>
        <p:spPr/>
        <p:txBody>
          <a:bodyPr>
            <a:normAutofit/>
          </a:bodyPr>
          <a:lstStyle/>
          <a:p>
            <a:r>
              <a:rPr lang="en-US" dirty="0" smtClean="0"/>
              <a:t>Curriculum</a:t>
            </a:r>
            <a:br>
              <a:rPr lang="en-US" dirty="0" smtClean="0"/>
            </a:br>
            <a:endParaRPr lang="en-US" dirty="0"/>
          </a:p>
        </p:txBody>
      </p:sp>
    </p:spTree>
    <p:extLst>
      <p:ext uri="{BB962C8B-B14F-4D97-AF65-F5344CB8AC3E}">
        <p14:creationId xmlns:p14="http://schemas.microsoft.com/office/powerpoint/2010/main" val="1790255572"/>
      </p:ext>
    </p:extLst>
  </p:cSld>
  <p:clrMapOvr>
    <a:masterClrMapping/>
  </p:clrMapOvr>
  <mc:AlternateContent xmlns:mc="http://schemas.openxmlformats.org/markup-compatibility/2006" xmlns:p14="http://schemas.microsoft.com/office/powerpoint/2010/main">
    <mc:Choice Requires="p14">
      <p:transition spd="slow" p14:dur="2000">
        <p:sndAc>
          <p:stSnd>
            <p:snd r:embed="rId3" name="arrow.wav"/>
          </p:stSnd>
        </p:sndAc>
      </p:transition>
    </mc:Choice>
    <mc:Fallback xmlns="">
      <p:transition spd="slow">
        <p:sndAc>
          <p:stSnd>
            <p:snd r:embed="rId4" name="arrow.wav"/>
          </p:stSnd>
        </p:sndAc>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Academic Senate 10+1</a:t>
            </a:r>
            <a:br>
              <a:rPr lang="en-US" dirty="0" smtClean="0"/>
            </a:br>
            <a:r>
              <a:rPr lang="en-US" dirty="0"/>
              <a:t>5 CCR § 53200</a:t>
            </a:r>
          </a:p>
        </p:txBody>
      </p:sp>
      <p:sp>
        <p:nvSpPr>
          <p:cNvPr id="3" name="Content Placeholder 2"/>
          <p:cNvSpPr>
            <a:spLocks noGrp="1"/>
          </p:cNvSpPr>
          <p:nvPr>
            <p:ph idx="1"/>
          </p:nvPr>
        </p:nvSpPr>
        <p:spPr/>
        <p:txBody>
          <a:bodyPr>
            <a:normAutofit fontScale="85000" lnSpcReduction="10000"/>
          </a:bodyPr>
          <a:lstStyle/>
          <a:p>
            <a:r>
              <a:rPr lang="en-US" dirty="0"/>
              <a:t>(1) curriculum, including establishing prerequisites and placing courses within disciplines; </a:t>
            </a:r>
            <a:endParaRPr lang="en-US" dirty="0" smtClean="0"/>
          </a:p>
          <a:p>
            <a:r>
              <a:rPr lang="en-US" dirty="0" smtClean="0"/>
              <a:t>(</a:t>
            </a:r>
            <a:r>
              <a:rPr lang="en-US" dirty="0"/>
              <a:t>2) degree and certificate requirements; </a:t>
            </a:r>
            <a:endParaRPr lang="en-US" dirty="0" smtClean="0"/>
          </a:p>
          <a:p>
            <a:r>
              <a:rPr lang="en-US" dirty="0" smtClean="0"/>
              <a:t>(</a:t>
            </a:r>
            <a:r>
              <a:rPr lang="en-US" dirty="0"/>
              <a:t>3) grading policies; </a:t>
            </a:r>
            <a:endParaRPr lang="en-US" dirty="0" smtClean="0"/>
          </a:p>
          <a:p>
            <a:r>
              <a:rPr lang="en-US" dirty="0" smtClean="0"/>
              <a:t>(</a:t>
            </a:r>
            <a:r>
              <a:rPr lang="en-US" dirty="0"/>
              <a:t>4) educational program development; </a:t>
            </a:r>
            <a:endParaRPr lang="en-US" dirty="0" smtClean="0"/>
          </a:p>
          <a:p>
            <a:r>
              <a:rPr lang="en-US" dirty="0" smtClean="0"/>
              <a:t>(</a:t>
            </a:r>
            <a:r>
              <a:rPr lang="en-US" dirty="0"/>
              <a:t>5) standards or policies regarding student preparation and success; </a:t>
            </a:r>
            <a:endParaRPr lang="en-US" dirty="0" smtClean="0"/>
          </a:p>
          <a:p>
            <a:r>
              <a:rPr lang="en-US" dirty="0" smtClean="0"/>
              <a:t>(</a:t>
            </a:r>
            <a:r>
              <a:rPr lang="en-US" dirty="0"/>
              <a:t>6) district and college governance structures, as related to faculty roles; </a:t>
            </a:r>
            <a:endParaRPr lang="en-US" dirty="0" smtClean="0"/>
          </a:p>
          <a:p>
            <a:r>
              <a:rPr lang="en-US" dirty="0" smtClean="0"/>
              <a:t>(</a:t>
            </a:r>
            <a:r>
              <a:rPr lang="en-US" dirty="0"/>
              <a:t>7) faculty roles and involvement in accreditation processes, including self-study and annual reports; </a:t>
            </a:r>
            <a:endParaRPr lang="en-US" dirty="0" smtClean="0"/>
          </a:p>
          <a:p>
            <a:r>
              <a:rPr lang="en-US" dirty="0" smtClean="0"/>
              <a:t>(</a:t>
            </a:r>
            <a:r>
              <a:rPr lang="en-US" dirty="0"/>
              <a:t>8) policies for faculty professional development activities; </a:t>
            </a:r>
            <a:endParaRPr lang="en-US" dirty="0" smtClean="0"/>
          </a:p>
          <a:p>
            <a:r>
              <a:rPr lang="en-US" dirty="0" smtClean="0"/>
              <a:t>(</a:t>
            </a:r>
            <a:r>
              <a:rPr lang="en-US" dirty="0"/>
              <a:t>9) processes for program review; </a:t>
            </a:r>
            <a:endParaRPr lang="en-US" dirty="0" smtClean="0"/>
          </a:p>
          <a:p>
            <a:r>
              <a:rPr lang="en-US" dirty="0" smtClean="0"/>
              <a:t>(</a:t>
            </a:r>
            <a:r>
              <a:rPr lang="en-US" dirty="0"/>
              <a:t>10) processes for institutional planning and budget development; and </a:t>
            </a:r>
            <a:endParaRPr lang="en-US" dirty="0" smtClean="0"/>
          </a:p>
          <a:p>
            <a:r>
              <a:rPr lang="en-US" dirty="0" smtClean="0"/>
              <a:t>(</a:t>
            </a:r>
            <a:r>
              <a:rPr lang="en-US" dirty="0"/>
              <a:t>11) other academic and professional matters as are mutually agreed upon between the governing board and the academic senate. </a:t>
            </a:r>
          </a:p>
        </p:txBody>
      </p:sp>
    </p:spTree>
    <p:extLst>
      <p:ext uri="{BB962C8B-B14F-4D97-AF65-F5344CB8AC3E}">
        <p14:creationId xmlns:p14="http://schemas.microsoft.com/office/powerpoint/2010/main" val="2239947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Committee Duties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Curriculum Committee shall serve in an advisory capacity to the Academic Senate by developing policy recommendations which the Board of Trustees have elected to "rely primarily" on the advice and judgment of the Academic Senate, and for which the Curriculum Committee shall provide policy recommendations and procedures are: </a:t>
            </a:r>
            <a:endParaRPr lang="en-US" dirty="0" smtClean="0"/>
          </a:p>
          <a:p>
            <a:r>
              <a:rPr lang="en-US" dirty="0" smtClean="0"/>
              <a:t>a</a:t>
            </a:r>
            <a:r>
              <a:rPr lang="en-US" dirty="0"/>
              <a:t>. Curriculum, including establishing prerequisites and placing courses within disciplines; </a:t>
            </a:r>
            <a:endParaRPr lang="en-US" dirty="0" smtClean="0"/>
          </a:p>
          <a:p>
            <a:r>
              <a:rPr lang="en-US" dirty="0" smtClean="0"/>
              <a:t>b</a:t>
            </a:r>
            <a:r>
              <a:rPr lang="en-US" dirty="0"/>
              <a:t>. Degree and certificate requirements; </a:t>
            </a:r>
            <a:endParaRPr lang="en-US" dirty="0" smtClean="0"/>
          </a:p>
          <a:p>
            <a:r>
              <a:rPr lang="en-US" dirty="0" smtClean="0"/>
              <a:t>c</a:t>
            </a:r>
            <a:r>
              <a:rPr lang="en-US" dirty="0"/>
              <a:t>. Grading policies. </a:t>
            </a:r>
            <a:endParaRPr lang="en-US" dirty="0" smtClean="0"/>
          </a:p>
          <a:p>
            <a:endParaRPr lang="en-US" dirty="0"/>
          </a:p>
          <a:p>
            <a:r>
              <a:rPr lang="en-US" dirty="0" smtClean="0"/>
              <a:t>In </a:t>
            </a:r>
            <a:r>
              <a:rPr lang="en-US" dirty="0"/>
              <a:t>addition, graduation requirements, general education requirements, transfer requirements, articulation agreements and other matters relating to the curriculum may be reviewed by the Curriculum Committee for formulating policy recommendations and procedures to the Academic Senate. </a:t>
            </a:r>
          </a:p>
        </p:txBody>
      </p:sp>
    </p:spTree>
    <p:extLst>
      <p:ext uri="{BB962C8B-B14F-4D97-AF65-F5344CB8AC3E}">
        <p14:creationId xmlns:p14="http://schemas.microsoft.com/office/powerpoint/2010/main" val="38389888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4182"/>
            <a:ext cx="8229600" cy="5922818"/>
          </a:xfrm>
        </p:spPr>
        <p:txBody>
          <a:bodyPr>
            <a:normAutofit fontScale="85000" lnSpcReduction="20000"/>
          </a:bodyPr>
          <a:lstStyle/>
          <a:p>
            <a:r>
              <a:rPr lang="en-US" dirty="0"/>
              <a:t>The Curriculum Committee shall also serve in an advisory capacity to the Academic Senate, the Chief Executive Officer, and as the Board of Trustees designee, and on academic and professional matters on areas where mutual agreement must be reached before being submitted to the Board of Trustees. The eight areas that the Curriculum Committee shall provide policy recommendations procedures to the Academic Senate and the Chief Executive Officer are: </a:t>
            </a:r>
            <a:endParaRPr lang="en-US" dirty="0" smtClean="0"/>
          </a:p>
          <a:p>
            <a:r>
              <a:rPr lang="en-US" dirty="0" smtClean="0"/>
              <a:t>a. Educational </a:t>
            </a:r>
            <a:r>
              <a:rPr lang="en-US" dirty="0"/>
              <a:t>Program development; </a:t>
            </a:r>
            <a:endParaRPr lang="en-US" dirty="0" smtClean="0"/>
          </a:p>
          <a:p>
            <a:r>
              <a:rPr lang="en-US" dirty="0" smtClean="0"/>
              <a:t>b</a:t>
            </a:r>
            <a:r>
              <a:rPr lang="en-US" dirty="0"/>
              <a:t>. Standards of policies regarding student preparation and success; </a:t>
            </a:r>
            <a:endParaRPr lang="en-US" dirty="0" smtClean="0"/>
          </a:p>
          <a:p>
            <a:r>
              <a:rPr lang="en-US" dirty="0" smtClean="0"/>
              <a:t>c. </a:t>
            </a:r>
            <a:r>
              <a:rPr lang="en-US" dirty="0"/>
              <a:t>College governance structures, as related to faculty roles; </a:t>
            </a:r>
            <a:endParaRPr lang="en-US" dirty="0" smtClean="0"/>
          </a:p>
          <a:p>
            <a:r>
              <a:rPr lang="en-US" dirty="0" smtClean="0"/>
              <a:t>d</a:t>
            </a:r>
            <a:r>
              <a:rPr lang="en-US" dirty="0"/>
              <a:t>. Faculty roles and development in accreditation processes; </a:t>
            </a:r>
            <a:endParaRPr lang="en-US" dirty="0" smtClean="0"/>
          </a:p>
          <a:p>
            <a:r>
              <a:rPr lang="en-US" dirty="0" smtClean="0"/>
              <a:t>e</a:t>
            </a:r>
            <a:r>
              <a:rPr lang="en-US" dirty="0"/>
              <a:t>. Policies for faculty professional development activities; </a:t>
            </a:r>
            <a:endParaRPr lang="en-US" dirty="0" smtClean="0"/>
          </a:p>
          <a:p>
            <a:r>
              <a:rPr lang="en-US" dirty="0" smtClean="0"/>
              <a:t>f</a:t>
            </a:r>
            <a:r>
              <a:rPr lang="en-US" dirty="0"/>
              <a:t>.  </a:t>
            </a:r>
            <a:r>
              <a:rPr lang="en-US" dirty="0" smtClean="0"/>
              <a:t>Processes </a:t>
            </a:r>
            <a:r>
              <a:rPr lang="en-US" dirty="0"/>
              <a:t>for program review; </a:t>
            </a:r>
            <a:endParaRPr lang="en-US" dirty="0" smtClean="0"/>
          </a:p>
          <a:p>
            <a:r>
              <a:rPr lang="en-US" dirty="0" smtClean="0"/>
              <a:t>g</a:t>
            </a:r>
            <a:r>
              <a:rPr lang="en-US" dirty="0"/>
              <a:t>. Processes for institutional planning and budget development; </a:t>
            </a:r>
            <a:endParaRPr lang="en-US" dirty="0" smtClean="0"/>
          </a:p>
          <a:p>
            <a:r>
              <a:rPr lang="en-US" dirty="0" smtClean="0"/>
              <a:t>h</a:t>
            </a:r>
            <a:r>
              <a:rPr lang="en-US" dirty="0"/>
              <a:t>. Other academic and professional matters as mutually agreed upon. </a:t>
            </a:r>
            <a:endParaRPr lang="en-US" dirty="0" smtClean="0"/>
          </a:p>
          <a:p>
            <a:r>
              <a:rPr lang="en-US" dirty="0" smtClean="0"/>
              <a:t>In </a:t>
            </a:r>
            <a:r>
              <a:rPr lang="en-US" dirty="0"/>
              <a:t>addition, community needs assessments, instructional methodologies, catalog and schedule development, and other matters relating to programs and instruction may also be reviewed by the Curriculum Committee for formulating policy recommendations and procedures to the Academic Senate and the Chief Executive Officer.</a:t>
            </a:r>
          </a:p>
          <a:p>
            <a:endParaRPr lang="en-US" dirty="0"/>
          </a:p>
        </p:txBody>
      </p:sp>
    </p:spTree>
    <p:extLst>
      <p:ext uri="{BB962C8B-B14F-4D97-AF65-F5344CB8AC3E}">
        <p14:creationId xmlns:p14="http://schemas.microsoft.com/office/powerpoint/2010/main" val="1968650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itle 1"/>
          <p:cNvSpPr txBox="1">
            <a:spLocks noGrp="1"/>
          </p:cNvSpPr>
          <p:nvPr>
            <p:ph type="title"/>
          </p:nvPr>
        </p:nvSpPr>
        <p:spPr>
          <a:prstGeom prst="rect">
            <a:avLst/>
          </a:prstGeom>
        </p:spPr>
        <p:txBody>
          <a:bodyPr/>
          <a:lstStyle/>
          <a:p>
            <a:pPr algn="ctr"/>
            <a:r>
              <a:rPr lang="en-US" b="1" dirty="0" smtClean="0"/>
              <a:t>Notes and Resources</a:t>
            </a:r>
            <a:endParaRPr b="1" dirty="0"/>
          </a:p>
        </p:txBody>
      </p:sp>
      <p:sp>
        <p:nvSpPr>
          <p:cNvPr id="186" name="Content Placeholder 2"/>
          <p:cNvSpPr txBox="1">
            <a:spLocks noGrp="1"/>
          </p:cNvSpPr>
          <p:nvPr>
            <p:ph idx="1"/>
          </p:nvPr>
        </p:nvSpPr>
        <p:spPr>
          <a:prstGeom prst="rect">
            <a:avLst/>
          </a:prstGeom>
        </p:spPr>
        <p:txBody>
          <a:bodyPr/>
          <a:lstStyle/>
          <a:p>
            <a:r>
              <a:rPr dirty="0" smtClean="0"/>
              <a:t>Colleges </a:t>
            </a:r>
            <a:r>
              <a:rPr dirty="0"/>
              <a:t>are still required to have a course control number before they can offer a course</a:t>
            </a:r>
            <a:r>
              <a:rPr dirty="0" smtClean="0"/>
              <a:t>.</a:t>
            </a:r>
            <a:endParaRPr lang="en-US" dirty="0" smtClean="0"/>
          </a:p>
          <a:p>
            <a:r>
              <a:rPr lang="en-US" dirty="0">
                <a:hlinkClick r:id="rId3"/>
              </a:rPr>
              <a:t>https://</a:t>
            </a:r>
            <a:r>
              <a:rPr lang="en-US" dirty="0" smtClean="0">
                <a:hlinkClick r:id="rId3"/>
              </a:rPr>
              <a:t>www.cccco.edu</a:t>
            </a:r>
            <a:endParaRPr lang="en-US" dirty="0" smtClean="0"/>
          </a:p>
          <a:p>
            <a:r>
              <a:rPr lang="en-US" dirty="0">
                <a:hlinkClick r:id="rId4"/>
              </a:rPr>
              <a:t>https://</a:t>
            </a:r>
            <a:r>
              <a:rPr lang="en-US" dirty="0" smtClean="0">
                <a:hlinkClick r:id="rId4"/>
              </a:rPr>
              <a:t>www.cccco.edu/About-Us/Chancellors-Office/Divisions/Educational-Services-and-Support/What-we-do/Curriculum-and-Instruction-Unit</a:t>
            </a:r>
            <a:endParaRPr lang="en-US" dirty="0" smtClean="0"/>
          </a:p>
          <a:p>
            <a:r>
              <a:rPr lang="en-US" dirty="0">
                <a:hlinkClick r:id="rId5"/>
              </a:rPr>
              <a:t>https://www.imperial.edu/faculty-and-staff/campus-committees/academic-senate/subcommittees/curriculum/resources/</a:t>
            </a:r>
            <a:endParaRP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p:cNvPicPr>
            <a:picLocks noChangeAspect="1"/>
          </p:cNvPicPr>
          <p:nvPr/>
        </p:nvPicPr>
        <p:blipFill rotWithShape="1">
          <a:blip r:embed="rId3"/>
          <a:srcRect l="19731" r="19731"/>
          <a:stretch/>
        </p:blipFill>
        <p:spPr>
          <a:xfrm>
            <a:off x="702128" y="1872876"/>
            <a:ext cx="3737754" cy="3604158"/>
          </a:xfrm>
          <a:prstGeom prst="rect">
            <a:avLst/>
          </a:prstGeom>
        </p:spPr>
      </p:pic>
      <p:sp>
        <p:nvSpPr>
          <p:cNvPr id="2" name="Title 1"/>
          <p:cNvSpPr>
            <a:spLocks noGrp="1"/>
          </p:cNvSpPr>
          <p:nvPr>
            <p:ph type="title"/>
          </p:nvPr>
        </p:nvSpPr>
        <p:spPr>
          <a:xfrm>
            <a:off x="485597" y="1143000"/>
            <a:ext cx="7993385" cy="824620"/>
          </a:xfrm>
        </p:spPr>
        <p:txBody>
          <a:bodyPr>
            <a:normAutofit fontScale="90000"/>
          </a:bodyPr>
          <a:lstStyle/>
          <a:p>
            <a:r>
              <a:rPr lang="en-US" dirty="0"/>
              <a:t>Curriculum is at the center of what we do</a:t>
            </a:r>
            <a:endParaRPr lang="en-US" dirty="0">
              <a:solidFill>
                <a:srgbClr val="D34817"/>
              </a:solidFill>
              <a:latin typeface="Trebuchet MS"/>
            </a:endParaRPr>
          </a:p>
        </p:txBody>
      </p:sp>
      <p:sp>
        <p:nvSpPr>
          <p:cNvPr id="3" name="TextBox 2"/>
          <p:cNvSpPr txBox="1"/>
          <p:nvPr/>
        </p:nvSpPr>
        <p:spPr>
          <a:xfrm>
            <a:off x="4859145" y="2103578"/>
            <a:ext cx="2742009" cy="2308324"/>
          </a:xfrm>
          <a:prstGeom prst="rect">
            <a:avLst/>
          </a:prstGeom>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214313" indent="-214313">
              <a:buFont typeface="Arial" panose="020B0604020202020204" pitchFamily="34" charset="0"/>
              <a:buChar char="•"/>
            </a:pPr>
            <a:r>
              <a:rPr lang="en-US" sz="1500" dirty="0">
                <a:solidFill>
                  <a:srgbClr val="000000"/>
                </a:solidFill>
                <a:latin typeface="Trebuchet MS"/>
              </a:rPr>
              <a:t>Directly impacts local processes and outcomes</a:t>
            </a:r>
          </a:p>
          <a:p>
            <a:pPr marL="214313" indent="-214313">
              <a:buFont typeface="Arial" panose="020B0604020202020204" pitchFamily="34" charset="0"/>
              <a:buChar char="•"/>
            </a:pPr>
            <a:endParaRPr lang="en-US" sz="1350" dirty="0">
              <a:solidFill>
                <a:srgbClr val="000000"/>
              </a:solidFill>
              <a:latin typeface="Trebuchet MS"/>
            </a:endParaRPr>
          </a:p>
          <a:p>
            <a:pPr marL="214313" indent="-214313">
              <a:buFont typeface="Arial" panose="020B0604020202020204" pitchFamily="34" charset="0"/>
              <a:buChar char="•"/>
            </a:pPr>
            <a:r>
              <a:rPr lang="en-US" sz="1500" dirty="0">
                <a:solidFill>
                  <a:srgbClr val="000000"/>
                </a:solidFill>
                <a:latin typeface="Trebuchet MS"/>
              </a:rPr>
              <a:t>Responds to internal and external factors</a:t>
            </a:r>
          </a:p>
          <a:p>
            <a:pPr marL="214313" indent="-214313">
              <a:buFont typeface="Arial" panose="020B0604020202020204" pitchFamily="34" charset="0"/>
              <a:buChar char="•"/>
            </a:pPr>
            <a:endParaRPr lang="en-US" sz="1350" dirty="0">
              <a:solidFill>
                <a:srgbClr val="000000"/>
              </a:solidFill>
              <a:latin typeface="Trebuchet MS"/>
            </a:endParaRPr>
          </a:p>
          <a:p>
            <a:pPr marL="214313" indent="-214313">
              <a:buFont typeface="Arial" panose="020B0604020202020204" pitchFamily="34" charset="0"/>
              <a:buChar char="•"/>
            </a:pPr>
            <a:r>
              <a:rPr lang="en-US" sz="1500" dirty="0">
                <a:solidFill>
                  <a:srgbClr val="000000"/>
                </a:solidFill>
                <a:latin typeface="Trebuchet MS"/>
              </a:rPr>
              <a:t>Has a steep learning curve </a:t>
            </a:r>
          </a:p>
          <a:p>
            <a:pPr marL="214313" indent="-214313">
              <a:buFont typeface="Arial" panose="020B0604020202020204" pitchFamily="34" charset="0"/>
              <a:buChar char="•"/>
            </a:pPr>
            <a:endParaRPr lang="en-US" sz="1350" dirty="0">
              <a:solidFill>
                <a:srgbClr val="000000"/>
              </a:solidFill>
              <a:latin typeface="Trebuchet MS"/>
            </a:endParaRPr>
          </a:p>
          <a:p>
            <a:pPr marL="214313" indent="-214313">
              <a:buFont typeface="Arial" panose="020B0604020202020204" pitchFamily="34" charset="0"/>
              <a:buChar char="•"/>
            </a:pPr>
            <a:r>
              <a:rPr lang="en-US" sz="1500" dirty="0">
                <a:solidFill>
                  <a:srgbClr val="000000"/>
                </a:solidFill>
                <a:latin typeface="Trebuchet MS"/>
              </a:rPr>
              <a:t>Requires both breadth and depth of knowledge</a:t>
            </a:r>
          </a:p>
        </p:txBody>
      </p:sp>
    </p:spTree>
    <p:extLst>
      <p:ext uri="{BB962C8B-B14F-4D97-AF65-F5344CB8AC3E}">
        <p14:creationId xmlns:p14="http://schemas.microsoft.com/office/powerpoint/2010/main" val="6173906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b="1" dirty="0"/>
              <a:t>Types of Courses and Programs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60160534"/>
              </p:ext>
            </p:extLst>
          </p:nvPr>
        </p:nvGraphicFramePr>
        <p:xfrm>
          <a:off x="457200" y="1370013"/>
          <a:ext cx="8229600" cy="4460628"/>
        </p:xfrm>
        <a:graphic>
          <a:graphicData uri="http://schemas.openxmlformats.org/drawingml/2006/table">
            <a:tbl>
              <a:tblPr firstRow="1" bandRow="1">
                <a:tableStyleId>{FABFCF23-3B69-468F-B69F-88F6DE6A72F2}</a:tableStyleId>
              </a:tblPr>
              <a:tblGrid>
                <a:gridCol w="3912577">
                  <a:extLst>
                    <a:ext uri="{9D8B030D-6E8A-4147-A177-3AD203B41FA5}">
                      <a16:colId xmlns:a16="http://schemas.microsoft.com/office/drawing/2014/main" val="1628933564"/>
                    </a:ext>
                  </a:extLst>
                </a:gridCol>
                <a:gridCol w="4317023">
                  <a:extLst>
                    <a:ext uri="{9D8B030D-6E8A-4147-A177-3AD203B41FA5}">
                      <a16:colId xmlns:a16="http://schemas.microsoft.com/office/drawing/2014/main" val="4262782402"/>
                    </a:ext>
                  </a:extLst>
                </a:gridCol>
              </a:tblGrid>
              <a:tr h="365768">
                <a:tc>
                  <a:txBody>
                    <a:bodyPr/>
                    <a:lstStyle/>
                    <a:p>
                      <a:r>
                        <a:rPr lang="en-US" sz="1800" dirty="0"/>
                        <a:t>Credit</a:t>
                      </a:r>
                    </a:p>
                  </a:txBody>
                  <a:tcPr marT="45713" marB="45713"/>
                </a:tc>
                <a:tc>
                  <a:txBody>
                    <a:bodyPr/>
                    <a:lstStyle/>
                    <a:p>
                      <a:r>
                        <a:rPr lang="en-US" sz="1800" dirty="0"/>
                        <a:t>Noncredit</a:t>
                      </a:r>
                    </a:p>
                  </a:txBody>
                  <a:tcPr marT="45713" marB="45713"/>
                </a:tc>
                <a:extLst>
                  <a:ext uri="{0D108BD9-81ED-4DB2-BD59-A6C34878D82A}">
                    <a16:rowId xmlns:a16="http://schemas.microsoft.com/office/drawing/2014/main" val="1098457067"/>
                  </a:ext>
                </a:extLst>
              </a:tr>
              <a:tr h="335285">
                <a:tc>
                  <a:txBody>
                    <a:bodyPr/>
                    <a:lstStyle/>
                    <a:p>
                      <a:r>
                        <a:rPr lang="en-US" sz="1600" dirty="0"/>
                        <a:t>Courses</a:t>
                      </a:r>
                    </a:p>
                  </a:txBody>
                  <a:tcPr marT="45713" marB="45713"/>
                </a:tc>
                <a:tc>
                  <a:txBody>
                    <a:bodyPr/>
                    <a:lstStyle/>
                    <a:p>
                      <a:r>
                        <a:rPr lang="en-US" sz="1600" dirty="0"/>
                        <a:t>Courses</a:t>
                      </a:r>
                    </a:p>
                  </a:txBody>
                  <a:tcPr marT="45713" marB="45713"/>
                </a:tc>
                <a:extLst>
                  <a:ext uri="{0D108BD9-81ED-4DB2-BD59-A6C34878D82A}">
                    <a16:rowId xmlns:a16="http://schemas.microsoft.com/office/drawing/2014/main" val="1110386114"/>
                  </a:ext>
                </a:extLst>
              </a:tr>
              <a:tr h="1138126">
                <a:tc>
                  <a:txBody>
                    <a:bodyPr/>
                    <a:lstStyle/>
                    <a:p>
                      <a:pPr marL="285750" indent="-285750">
                        <a:buFont typeface="Arial" panose="020B0604020202020204" pitchFamily="34" charset="0"/>
                        <a:buChar char="•"/>
                      </a:pPr>
                      <a:r>
                        <a:rPr lang="en-US" sz="1600" baseline="0" dirty="0"/>
                        <a:t>Degree-applicable</a:t>
                      </a:r>
                    </a:p>
                    <a:p>
                      <a:pPr marL="285750" indent="-285750">
                        <a:buFont typeface="Arial" panose="020B0604020202020204" pitchFamily="34" charset="0"/>
                        <a:buChar char="•"/>
                      </a:pPr>
                      <a:r>
                        <a:rPr lang="en-US" sz="1600" baseline="0" dirty="0"/>
                        <a:t>Non degree-applicable</a:t>
                      </a:r>
                      <a:endParaRPr lang="en-US" sz="1600" dirty="0"/>
                    </a:p>
                  </a:txBody>
                  <a:tcPr marT="45713" marB="45713"/>
                </a:tc>
                <a:tc>
                  <a:txBody>
                    <a:bodyPr/>
                    <a:lstStyle/>
                    <a:p>
                      <a:pPr marL="285750" indent="-285750">
                        <a:buFont typeface="Arial" panose="020B0604020202020204" pitchFamily="34" charset="0"/>
                        <a:buChar char="•"/>
                      </a:pPr>
                      <a:r>
                        <a:rPr lang="en-US" sz="1600" dirty="0"/>
                        <a:t>Noncredit:</a:t>
                      </a:r>
                      <a:r>
                        <a:rPr lang="en-US" sz="1600" baseline="0" dirty="0"/>
                        <a:t> no credit awarded for courses in 10 categories but approved by CO and receives apportionment</a:t>
                      </a:r>
                    </a:p>
                  </a:txBody>
                  <a:tcPr marT="45713" marB="45713"/>
                </a:tc>
                <a:extLst>
                  <a:ext uri="{0D108BD9-81ED-4DB2-BD59-A6C34878D82A}">
                    <a16:rowId xmlns:a16="http://schemas.microsoft.com/office/drawing/2014/main" val="1618156731"/>
                  </a:ext>
                </a:extLst>
              </a:tr>
              <a:tr h="335285">
                <a:tc>
                  <a:txBody>
                    <a:bodyPr/>
                    <a:lstStyle/>
                    <a:p>
                      <a:r>
                        <a:rPr lang="en-US" sz="1600" dirty="0"/>
                        <a:t>Programs</a:t>
                      </a:r>
                    </a:p>
                  </a:txBody>
                  <a:tcPr marT="45713" marB="45713"/>
                </a:tc>
                <a:tc>
                  <a:txBody>
                    <a:bodyPr/>
                    <a:lstStyle/>
                    <a:p>
                      <a:r>
                        <a:rPr lang="en-US" sz="1600" dirty="0"/>
                        <a:t>Programs</a:t>
                      </a:r>
                    </a:p>
                  </a:txBody>
                  <a:tcPr marT="45713" marB="45713"/>
                </a:tc>
                <a:extLst>
                  <a:ext uri="{0D108BD9-81ED-4DB2-BD59-A6C34878D82A}">
                    <a16:rowId xmlns:a16="http://schemas.microsoft.com/office/drawing/2014/main" val="3439529252"/>
                  </a:ext>
                </a:extLst>
              </a:tr>
              <a:tr h="2286164">
                <a:tc>
                  <a:txBody>
                    <a:bodyPr/>
                    <a:lstStyle/>
                    <a:p>
                      <a:pPr marL="285750" indent="-285750">
                        <a:buFont typeface="Arial" panose="020B0604020202020204" pitchFamily="34" charset="0"/>
                        <a:buChar char="•"/>
                      </a:pPr>
                      <a:r>
                        <a:rPr lang="en-US" sz="1600" dirty="0"/>
                        <a:t>Associate</a:t>
                      </a:r>
                      <a:r>
                        <a:rPr lang="en-US" sz="1600" baseline="0" dirty="0"/>
                        <a:t> Degrees (AA, AS)</a:t>
                      </a:r>
                      <a:endParaRPr lang="en-US" sz="1600" dirty="0"/>
                    </a:p>
                    <a:p>
                      <a:pPr marL="285750" indent="-285750">
                        <a:buFont typeface="Arial" panose="020B0604020202020204" pitchFamily="34" charset="0"/>
                        <a:buChar char="•"/>
                      </a:pPr>
                      <a:r>
                        <a:rPr lang="en-US" sz="1600" dirty="0"/>
                        <a:t>Associate Degrees for Transfer</a:t>
                      </a:r>
                      <a:r>
                        <a:rPr lang="en-US" sz="1600" baseline="0" dirty="0"/>
                        <a:t> (AA-T, AS-T)</a:t>
                      </a:r>
                    </a:p>
                    <a:p>
                      <a:pPr marL="285750" indent="-285750">
                        <a:buFont typeface="Arial" panose="020B0604020202020204" pitchFamily="34" charset="0"/>
                        <a:buChar char="•"/>
                      </a:pPr>
                      <a:r>
                        <a:rPr lang="en-US" sz="1600" baseline="0" dirty="0"/>
                        <a:t>Certificates of Achievement</a:t>
                      </a:r>
                    </a:p>
                    <a:p>
                      <a:pPr marL="457200" lvl="1" indent="0">
                        <a:buFont typeface="Arial" panose="020B0604020202020204" pitchFamily="34" charset="0"/>
                        <a:buNone/>
                      </a:pPr>
                      <a:r>
                        <a:rPr lang="en-US" sz="1600" baseline="0" dirty="0" smtClean="0"/>
                        <a:t>8 to less than 16 semester </a:t>
                      </a:r>
                      <a:r>
                        <a:rPr lang="en-US" sz="1600" baseline="0" dirty="0"/>
                        <a:t>units</a:t>
                      </a:r>
                    </a:p>
                    <a:p>
                      <a:pPr marL="457200" lvl="1" indent="0">
                        <a:buFont typeface="Arial" panose="020B0604020202020204" pitchFamily="34" charset="0"/>
                        <a:buNone/>
                      </a:pPr>
                      <a:r>
                        <a:rPr lang="en-US" sz="1600" baseline="0" dirty="0" smtClean="0"/>
                        <a:t>16 </a:t>
                      </a:r>
                      <a:r>
                        <a:rPr lang="en-US" sz="1600" baseline="0" dirty="0"/>
                        <a:t>or more </a:t>
                      </a:r>
                      <a:r>
                        <a:rPr lang="en-US" sz="1600" baseline="0" dirty="0" smtClean="0"/>
                        <a:t>semester units</a:t>
                      </a:r>
                      <a:endParaRPr lang="en-US" sz="1600" baseline="0" dirty="0"/>
                    </a:p>
                    <a:p>
                      <a:pPr marL="285750" indent="-285750">
                        <a:buFont typeface="Arial" panose="020B0604020202020204" pitchFamily="34" charset="0"/>
                        <a:buChar char="•"/>
                      </a:pPr>
                      <a:r>
                        <a:rPr lang="en-US" sz="1600" baseline="0" dirty="0"/>
                        <a:t>Locally Approved Certificates</a:t>
                      </a:r>
                    </a:p>
                    <a:p>
                      <a:pPr marL="457200" lvl="1" indent="0">
                        <a:buFont typeface="Arial" panose="020B0604020202020204" pitchFamily="34" charset="0"/>
                        <a:buNone/>
                      </a:pPr>
                      <a:r>
                        <a:rPr lang="en-US" sz="1600" baseline="0" dirty="0"/>
                        <a:t>&lt;</a:t>
                      </a:r>
                      <a:r>
                        <a:rPr lang="en-US" sz="1600" baseline="0" dirty="0" smtClean="0"/>
                        <a:t>16 </a:t>
                      </a:r>
                      <a:r>
                        <a:rPr lang="en-US" sz="1600" baseline="0" dirty="0"/>
                        <a:t>units, CO approval optional but not required</a:t>
                      </a:r>
                    </a:p>
                  </a:txBody>
                  <a:tcPr marT="45713" marB="45713"/>
                </a:tc>
                <a:tc>
                  <a:txBody>
                    <a:bodyPr/>
                    <a:lstStyle/>
                    <a:p>
                      <a:pPr marL="285750" indent="-285750">
                        <a:buFont typeface="Arial" panose="020B0604020202020204" pitchFamily="34" charset="0"/>
                        <a:buChar char="•"/>
                      </a:pPr>
                      <a:r>
                        <a:rPr lang="en-US" sz="1600" dirty="0"/>
                        <a:t>Certificate of Completion (CDCP)</a:t>
                      </a:r>
                    </a:p>
                    <a:p>
                      <a:pPr marL="285750" indent="-285750">
                        <a:buFont typeface="Arial" panose="020B0604020202020204" pitchFamily="34" charset="0"/>
                        <a:buChar char="•"/>
                      </a:pPr>
                      <a:r>
                        <a:rPr lang="en-US" sz="1600" dirty="0"/>
                        <a:t>Certificate of Competency (CDCP)</a:t>
                      </a:r>
                    </a:p>
                    <a:p>
                      <a:pPr marL="285750" indent="-285750">
                        <a:buFont typeface="Arial" panose="020B0604020202020204" pitchFamily="34" charset="0"/>
                        <a:buChar char="•"/>
                      </a:pPr>
                      <a:r>
                        <a:rPr lang="en-US" sz="1600" dirty="0"/>
                        <a:t>Adult High</a:t>
                      </a:r>
                      <a:r>
                        <a:rPr lang="en-US" sz="1600" baseline="0" dirty="0"/>
                        <a:t> School Diploma</a:t>
                      </a:r>
                    </a:p>
                    <a:p>
                      <a:pPr marL="285750" indent="-285750">
                        <a:buFont typeface="Arial" panose="020B0604020202020204" pitchFamily="34" charset="0"/>
                        <a:buChar char="•"/>
                      </a:pPr>
                      <a:r>
                        <a:rPr lang="en-US" sz="1600" baseline="0" dirty="0"/>
                        <a:t>Noncredit Apprenticeship Program</a:t>
                      </a:r>
                    </a:p>
                    <a:p>
                      <a:pPr marL="285750" indent="-285750">
                        <a:buFont typeface="Arial" panose="020B0604020202020204" pitchFamily="34" charset="0"/>
                        <a:buChar char="•"/>
                      </a:pPr>
                      <a:r>
                        <a:rPr lang="en-US" sz="1600" baseline="0" dirty="0"/>
                        <a:t>Locally Approved Certificates (not CO approved)</a:t>
                      </a:r>
                      <a:endParaRPr lang="en-US" sz="1600" dirty="0"/>
                    </a:p>
                  </a:txBody>
                  <a:tcPr marT="45713" marB="45713"/>
                </a:tc>
                <a:extLst>
                  <a:ext uri="{0D108BD9-81ED-4DB2-BD59-A6C34878D82A}">
                    <a16:rowId xmlns:a16="http://schemas.microsoft.com/office/drawing/2014/main" val="3392232926"/>
                  </a:ext>
                </a:extLst>
              </a:tr>
            </a:tbl>
          </a:graphicData>
        </a:graphic>
      </p:graphicFrame>
    </p:spTree>
    <p:extLst>
      <p:ext uri="{BB962C8B-B14F-4D97-AF65-F5344CB8AC3E}">
        <p14:creationId xmlns:p14="http://schemas.microsoft.com/office/powerpoint/2010/main" val="27419269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Noncredit </a:t>
            </a:r>
            <a:r>
              <a:rPr lang="en-US" dirty="0" smtClean="0"/>
              <a:t>Categories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Noncredit </a:t>
            </a:r>
            <a:r>
              <a:rPr lang="en-US" dirty="0"/>
              <a:t>courses are classified into ten legislated instructional areas (nine defined in </a:t>
            </a:r>
            <a:r>
              <a:rPr lang="en-US" dirty="0" smtClean="0"/>
              <a:t>Ed. Code </a:t>
            </a:r>
            <a:r>
              <a:rPr lang="en-US" dirty="0"/>
              <a:t>§ 84757 and the tenth is defined in CCR, Title 5, § 55151). The placement of a course in </a:t>
            </a:r>
            <a:r>
              <a:rPr lang="en-US" dirty="0" smtClean="0"/>
              <a:t>a given </a:t>
            </a:r>
            <a:r>
              <a:rPr lang="en-US" dirty="0"/>
              <a:t>instructional area is driven by the course objectives and target population to be served.</a:t>
            </a:r>
          </a:p>
          <a:p>
            <a:pPr marL="731520" lvl="1" indent="-457200">
              <a:buFont typeface="+mj-lt"/>
              <a:buAutoNum type="arabicPeriod"/>
            </a:pPr>
            <a:r>
              <a:rPr lang="en-US" dirty="0" smtClean="0"/>
              <a:t>English </a:t>
            </a:r>
            <a:r>
              <a:rPr lang="en-US" dirty="0"/>
              <a:t>as a Second </a:t>
            </a:r>
            <a:r>
              <a:rPr lang="en-US" dirty="0" smtClean="0"/>
              <a:t>Language</a:t>
            </a:r>
          </a:p>
          <a:p>
            <a:pPr marL="731520" lvl="1" indent="-457200">
              <a:buFont typeface="+mj-lt"/>
              <a:buAutoNum type="arabicPeriod"/>
            </a:pPr>
            <a:r>
              <a:rPr lang="en-US" dirty="0" smtClean="0"/>
              <a:t>Immigrant Education</a:t>
            </a:r>
          </a:p>
          <a:p>
            <a:pPr marL="731520" lvl="1" indent="-457200">
              <a:buFont typeface="+mj-lt"/>
              <a:buAutoNum type="arabicPeriod"/>
            </a:pPr>
            <a:r>
              <a:rPr lang="en-US" dirty="0" smtClean="0"/>
              <a:t>Elementary </a:t>
            </a:r>
            <a:r>
              <a:rPr lang="en-US" dirty="0"/>
              <a:t>and Secondary Basic </a:t>
            </a:r>
            <a:r>
              <a:rPr lang="en-US" dirty="0" smtClean="0"/>
              <a:t>Skills</a:t>
            </a:r>
          </a:p>
          <a:p>
            <a:pPr marL="731520" lvl="1" indent="-457200">
              <a:buFont typeface="+mj-lt"/>
              <a:buAutoNum type="arabicPeriod"/>
            </a:pPr>
            <a:r>
              <a:rPr lang="en-US" dirty="0" smtClean="0"/>
              <a:t>Health </a:t>
            </a:r>
            <a:r>
              <a:rPr lang="en-US" dirty="0"/>
              <a:t>and </a:t>
            </a:r>
            <a:r>
              <a:rPr lang="en-US" dirty="0" smtClean="0"/>
              <a:t>Safety</a:t>
            </a:r>
          </a:p>
          <a:p>
            <a:pPr marL="731520" lvl="1" indent="-457200">
              <a:buFont typeface="+mj-lt"/>
              <a:buAutoNum type="arabicPeriod"/>
            </a:pPr>
            <a:r>
              <a:rPr lang="en-US" dirty="0" smtClean="0"/>
              <a:t>Substantial Disabilities</a:t>
            </a:r>
          </a:p>
          <a:p>
            <a:pPr marL="731520" lvl="1" indent="-457200">
              <a:buFont typeface="+mj-lt"/>
              <a:buAutoNum type="arabicPeriod"/>
            </a:pPr>
            <a:r>
              <a:rPr lang="en-US" dirty="0" smtClean="0"/>
              <a:t>Parenting</a:t>
            </a:r>
          </a:p>
          <a:p>
            <a:pPr marL="731520" lvl="1" indent="-457200">
              <a:buFont typeface="+mj-lt"/>
              <a:buAutoNum type="arabicPeriod"/>
            </a:pPr>
            <a:r>
              <a:rPr lang="en-US" dirty="0" smtClean="0"/>
              <a:t>Home Economics</a:t>
            </a:r>
          </a:p>
          <a:p>
            <a:pPr marL="731520" lvl="1" indent="-457200">
              <a:buFont typeface="+mj-lt"/>
              <a:buAutoNum type="arabicPeriod"/>
            </a:pPr>
            <a:r>
              <a:rPr lang="en-US" dirty="0" smtClean="0"/>
              <a:t>Courses </a:t>
            </a:r>
            <a:r>
              <a:rPr lang="en-US" dirty="0"/>
              <a:t>for Older </a:t>
            </a:r>
            <a:r>
              <a:rPr lang="en-US" dirty="0" smtClean="0"/>
              <a:t>Adults</a:t>
            </a:r>
          </a:p>
          <a:p>
            <a:pPr marL="731520" lvl="1" indent="-457200">
              <a:buFont typeface="+mj-lt"/>
              <a:buAutoNum type="arabicPeriod"/>
            </a:pPr>
            <a:r>
              <a:rPr lang="en-US" dirty="0" smtClean="0"/>
              <a:t>Short-term </a:t>
            </a:r>
            <a:r>
              <a:rPr lang="en-US" dirty="0"/>
              <a:t>Vocational </a:t>
            </a:r>
            <a:r>
              <a:rPr lang="en-US" dirty="0" smtClean="0"/>
              <a:t>Programs</a:t>
            </a:r>
          </a:p>
          <a:p>
            <a:pPr marL="731520" lvl="1" indent="-457200">
              <a:buFont typeface="+mj-lt"/>
              <a:buAutoNum type="arabicPeriod"/>
            </a:pPr>
            <a:r>
              <a:rPr lang="en-US" dirty="0" smtClean="0"/>
              <a:t>Workforce </a:t>
            </a:r>
            <a:r>
              <a:rPr lang="en-US" dirty="0"/>
              <a:t>Preparation</a:t>
            </a:r>
          </a:p>
          <a:p>
            <a:pPr marL="0" indent="0">
              <a:buNone/>
            </a:pPr>
            <a:r>
              <a:rPr lang="en-US" dirty="0"/>
              <a:t>In addition, community colleges can claim apportionment for supervised tutoring </a:t>
            </a:r>
            <a:r>
              <a:rPr lang="en-US" dirty="0" smtClean="0"/>
              <a:t>and learning </a:t>
            </a:r>
            <a:r>
              <a:rPr lang="en-US" dirty="0"/>
              <a:t>assistance subject to regulations under Title 5. </a:t>
            </a:r>
          </a:p>
        </p:txBody>
      </p:sp>
    </p:spTree>
    <p:extLst>
      <p:ext uri="{BB962C8B-B14F-4D97-AF65-F5344CB8AC3E}">
        <p14:creationId xmlns:p14="http://schemas.microsoft.com/office/powerpoint/2010/main" val="2861955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Development Criteria</a:t>
            </a:r>
            <a:endParaRPr lang="en-US" dirty="0"/>
          </a:p>
        </p:txBody>
      </p:sp>
      <p:sp>
        <p:nvSpPr>
          <p:cNvPr id="3" name="Content Placeholder 2"/>
          <p:cNvSpPr>
            <a:spLocks noGrp="1"/>
          </p:cNvSpPr>
          <p:nvPr>
            <p:ph idx="1"/>
          </p:nvPr>
        </p:nvSpPr>
        <p:spPr/>
        <p:txBody>
          <a:bodyPr/>
          <a:lstStyle/>
          <a:p>
            <a:pPr marL="731520" lvl="1" indent="-457200">
              <a:buFont typeface="+mj-lt"/>
              <a:buAutoNum type="arabicPeriod"/>
            </a:pPr>
            <a:r>
              <a:rPr lang="en-US" sz="2800" dirty="0" smtClean="0"/>
              <a:t>Appropriateness </a:t>
            </a:r>
            <a:r>
              <a:rPr lang="en-US" sz="2800" dirty="0"/>
              <a:t>to </a:t>
            </a:r>
            <a:r>
              <a:rPr lang="en-US" sz="2800" dirty="0" smtClean="0"/>
              <a:t>Mission</a:t>
            </a:r>
          </a:p>
          <a:p>
            <a:pPr marL="1062990" lvl="2" indent="-514350">
              <a:buFont typeface="+mj-lt"/>
              <a:buAutoNum type="alphaLcPeriod"/>
            </a:pPr>
            <a:r>
              <a:rPr lang="en-US" sz="2000" dirty="0"/>
              <a:t>must not be directed at a level beyond the associate degree or the first two years of college</a:t>
            </a:r>
            <a:r>
              <a:rPr lang="en-US" sz="2000" dirty="0" smtClean="0"/>
              <a:t>.</a:t>
            </a:r>
          </a:p>
          <a:p>
            <a:pPr marL="1062990" lvl="2" indent="-514350">
              <a:buFont typeface="+mj-lt"/>
              <a:buAutoNum type="alphaLcPeriod"/>
            </a:pPr>
            <a:r>
              <a:rPr lang="en-US" sz="2000" dirty="0"/>
              <a:t>must address a valid transfer, occupational, basic </a:t>
            </a:r>
            <a:r>
              <a:rPr lang="en-US" sz="2000" dirty="0" smtClean="0"/>
              <a:t>skills. </a:t>
            </a:r>
            <a:r>
              <a:rPr lang="en-US" sz="2000" dirty="0"/>
              <a:t>It must not be primarily avocational or recreational. </a:t>
            </a:r>
            <a:endParaRPr lang="en-US" sz="2000" dirty="0" smtClean="0"/>
          </a:p>
          <a:p>
            <a:pPr marL="731520" lvl="1" indent="-457200">
              <a:buFont typeface="+mj-lt"/>
              <a:buAutoNum type="arabicPeriod"/>
            </a:pPr>
            <a:r>
              <a:rPr lang="en-US" sz="2800" dirty="0" smtClean="0"/>
              <a:t>Need</a:t>
            </a:r>
          </a:p>
          <a:p>
            <a:pPr marL="731520" lvl="1" indent="-457200">
              <a:buFont typeface="+mj-lt"/>
              <a:buAutoNum type="arabicPeriod"/>
            </a:pPr>
            <a:r>
              <a:rPr lang="en-US" sz="2800" dirty="0" smtClean="0"/>
              <a:t>Curriculum Standards</a:t>
            </a:r>
          </a:p>
          <a:p>
            <a:pPr marL="731520" lvl="1" indent="-457200">
              <a:buFont typeface="+mj-lt"/>
              <a:buAutoNum type="arabicPeriod"/>
            </a:pPr>
            <a:r>
              <a:rPr lang="en-US" sz="2800" dirty="0"/>
              <a:t>Adequate Resources </a:t>
            </a:r>
          </a:p>
          <a:p>
            <a:pPr marL="731520" lvl="1" indent="-457200">
              <a:buFont typeface="+mj-lt"/>
              <a:buAutoNum type="arabicPeriod"/>
            </a:pPr>
            <a:r>
              <a:rPr lang="en-US" sz="2800" dirty="0" smtClean="0"/>
              <a:t>Compliance </a:t>
            </a:r>
            <a:endParaRPr lang="en-US" sz="2800" dirty="0"/>
          </a:p>
          <a:p>
            <a:endParaRPr lang="en-US" dirty="0"/>
          </a:p>
        </p:txBody>
      </p:sp>
    </p:spTree>
    <p:extLst>
      <p:ext uri="{BB962C8B-B14F-4D97-AF65-F5344CB8AC3E}">
        <p14:creationId xmlns:p14="http://schemas.microsoft.com/office/powerpoint/2010/main" val="280401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71463" y="384175"/>
            <a:ext cx="8618537" cy="1143000"/>
          </a:xfrm>
        </p:spPr>
        <p:txBody>
          <a:bodyPr wrap="square" numCol="1" anchorCtr="0" compatLnSpc="1">
            <a:prstTxWarp prst="textNoShape">
              <a:avLst/>
            </a:prstTxWarp>
            <a:normAutofit/>
          </a:bodyPr>
          <a:lstStyle/>
          <a:p>
            <a:pPr algn="ctr" eaLnBrk="1" hangingPunct="1">
              <a:defRPr/>
            </a:pPr>
            <a:r>
              <a:rPr lang="en-US" altLang="en-US" b="1" dirty="0"/>
              <a:t>Requirements for Credit Courses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3642031"/>
              </p:ext>
            </p:extLst>
          </p:nvPr>
        </p:nvGraphicFramePr>
        <p:xfrm>
          <a:off x="619125" y="1280990"/>
          <a:ext cx="7802564" cy="4856040"/>
        </p:xfrm>
        <a:graphic>
          <a:graphicData uri="http://schemas.openxmlformats.org/drawingml/2006/table">
            <a:tbl>
              <a:tblPr firstRow="1" bandRow="1">
                <a:tableStyleId>{D7AC3CCA-C797-4891-BE02-D94E43425B78}</a:tableStyleId>
              </a:tblPr>
              <a:tblGrid>
                <a:gridCol w="3901282">
                  <a:extLst>
                    <a:ext uri="{9D8B030D-6E8A-4147-A177-3AD203B41FA5}">
                      <a16:colId xmlns:a16="http://schemas.microsoft.com/office/drawing/2014/main" val="20000"/>
                    </a:ext>
                  </a:extLst>
                </a:gridCol>
                <a:gridCol w="3901282">
                  <a:extLst>
                    <a:ext uri="{9D8B030D-6E8A-4147-A177-3AD203B41FA5}">
                      <a16:colId xmlns:a16="http://schemas.microsoft.com/office/drawing/2014/main" val="20001"/>
                    </a:ext>
                  </a:extLst>
                </a:gridCol>
              </a:tblGrid>
              <a:tr h="4856040">
                <a:tc>
                  <a:txBody>
                    <a:bodyPr/>
                    <a:lstStyle/>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Course Number and Title</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Catalog Description</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Prerequisites, </a:t>
                      </a:r>
                      <a:r>
                        <a:rPr kumimoji="0" lang="en-US" sz="2200" b="0" u="none" strike="noStrike" kern="1200" cap="none" normalizeH="0" baseline="0" dirty="0" err="1">
                          <a:ln>
                            <a:noFill/>
                          </a:ln>
                          <a:effectLst/>
                        </a:rPr>
                        <a:t>Corequisites</a:t>
                      </a:r>
                      <a:r>
                        <a:rPr kumimoji="0" lang="en-US" sz="2200" b="0" u="none" strike="noStrike" kern="1200" cap="none" normalizeH="0" baseline="0" dirty="0">
                          <a:ln>
                            <a:noFill/>
                          </a:ln>
                          <a:effectLst/>
                        </a:rPr>
                        <a:t>, Advisories</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Units</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Total Contact Hours</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Total Number of Hours in Each Instructional Category</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Outside of Class Hours</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Course Content</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Objectives/Outcomes</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Instructional Methods</a:t>
                      </a:r>
                    </a:p>
                  </a:txBody>
                  <a:tcPr marL="91436" marR="91436" marT="45663" marB="45663"/>
                </a:tc>
                <a:tc>
                  <a:txBody>
                    <a:bodyPr/>
                    <a:lstStyle/>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2200" b="0" u="none" strike="noStrike" kern="1200" cap="none" normalizeH="0" baseline="0" dirty="0">
                          <a:ln>
                            <a:noFill/>
                          </a:ln>
                          <a:effectLst/>
                        </a:rPr>
                        <a:t>Grading criteria (letter grade, P/NP)</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US" sz="2200" b="0" u="none" strike="noStrike" kern="1200" cap="none" normalizeH="0" baseline="0" dirty="0">
                          <a:ln>
                            <a:noFill/>
                          </a:ln>
                          <a:effectLst/>
                        </a:rPr>
                        <a:t>Methods of </a:t>
                      </a:r>
                      <a:r>
                        <a:rPr kumimoji="0" lang="en-US" sz="2200" b="0" u="none" strike="noStrike" kern="1200" cap="none" normalizeH="0" baseline="0" dirty="0" smtClean="0">
                          <a:ln>
                            <a:noFill/>
                          </a:ln>
                          <a:effectLst/>
                        </a:rPr>
                        <a:t>Evaluation</a:t>
                      </a:r>
                      <a:endParaRPr kumimoji="0" lang="en-US" sz="2200" b="0" u="none" strike="noStrike" kern="1200" cap="none" normalizeH="0" baseline="0" dirty="0">
                        <a:ln>
                          <a:noFill/>
                        </a:ln>
                        <a:effectLst/>
                      </a:endParaRP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Reading, Writing, and Outside of Class Assignments</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smtClean="0">
                          <a:ln>
                            <a:noFill/>
                          </a:ln>
                          <a:effectLst/>
                        </a:rPr>
                        <a:t>Justification </a:t>
                      </a:r>
                      <a:r>
                        <a:rPr kumimoji="0" lang="en-US" sz="2200" b="0" u="none" strike="noStrike" kern="1200" cap="none" normalizeH="0" baseline="0" dirty="0">
                          <a:ln>
                            <a:noFill/>
                          </a:ln>
                          <a:effectLst/>
                        </a:rPr>
                        <a:t>of Need</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a:ln>
                            <a:noFill/>
                          </a:ln>
                          <a:effectLst/>
                        </a:rPr>
                        <a:t>CCCCO Data </a:t>
                      </a:r>
                      <a:r>
                        <a:rPr kumimoji="0" lang="en-US" sz="2200" b="0" u="none" strike="noStrike" kern="1200" cap="none" normalizeH="0" baseline="0" dirty="0" smtClean="0">
                          <a:ln>
                            <a:noFill/>
                          </a:ln>
                          <a:effectLst/>
                        </a:rPr>
                        <a:t>Elements</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smtClean="0">
                          <a:ln>
                            <a:noFill/>
                          </a:ln>
                          <a:effectLst/>
                        </a:rPr>
                        <a:t>Discipline </a:t>
                      </a:r>
                      <a:r>
                        <a:rPr kumimoji="0" lang="en-US" sz="2200" b="0" u="none" strike="noStrike" kern="1200" cap="none" normalizeH="0" baseline="0" dirty="0">
                          <a:ln>
                            <a:noFill/>
                          </a:ln>
                          <a:effectLst/>
                        </a:rPr>
                        <a:t>Assignment(s</a:t>
                      </a:r>
                      <a:r>
                        <a:rPr kumimoji="0" lang="en-US" sz="2200" b="0" u="none" strike="noStrike" kern="1200" cap="none" normalizeH="0" baseline="0" dirty="0" smtClean="0">
                          <a:ln>
                            <a:noFill/>
                          </a:ln>
                          <a:effectLst/>
                        </a:rPr>
                        <a:t>)</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smtClean="0">
                          <a:ln>
                            <a:noFill/>
                          </a:ln>
                          <a:effectLst/>
                        </a:rPr>
                        <a:t>Articulation/Transfer Information</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smtClean="0">
                          <a:ln>
                            <a:noFill/>
                          </a:ln>
                          <a:effectLst/>
                        </a:rPr>
                        <a:t>Textbooks</a:t>
                      </a:r>
                    </a:p>
                    <a:p>
                      <a:pPr marL="457200" marR="0" lvl="0" indent="-45720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US" sz="2200" b="0" u="none" strike="noStrike" kern="1200" cap="none" normalizeH="0" baseline="0" dirty="0" smtClean="0">
                          <a:ln>
                            <a:noFill/>
                          </a:ln>
                          <a:effectLst/>
                        </a:rPr>
                        <a:t>SLOs</a:t>
                      </a:r>
                      <a:endParaRPr kumimoji="0" lang="en-US" sz="2200" b="0" u="none" strike="noStrike" kern="1200" cap="none" normalizeH="0" baseline="0" dirty="0">
                        <a:ln>
                          <a:noFill/>
                        </a:ln>
                        <a:effectLst/>
                      </a:endParaRPr>
                    </a:p>
                    <a:p>
                      <a:pPr marL="457200" marR="0" lvl="0" indent="-45720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endParaRPr kumimoji="0" lang="en-US" sz="2200" u="none" strike="noStrike" kern="1200" cap="none" normalizeH="0" baseline="0" dirty="0">
                        <a:ln>
                          <a:noFill/>
                        </a:ln>
                        <a:solidFill>
                          <a:schemeClr val="tx1"/>
                        </a:solidFill>
                        <a:effectLst/>
                        <a:latin typeface="+mn-lt"/>
                        <a:ea typeface="+mn-ea"/>
                        <a:cs typeface="+mn-cs"/>
                      </a:endParaRPr>
                    </a:p>
                  </a:txBody>
                  <a:tcPr marL="91436" marR="91436" marT="45663" marB="45663"/>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11733543"/>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9618"/>
          </a:xfrm>
        </p:spPr>
        <p:txBody>
          <a:bodyPr>
            <a:normAutofit/>
          </a:bodyPr>
          <a:lstStyle/>
          <a:p>
            <a:pPr eaLnBrk="1" fontAlgn="auto" hangingPunct="1">
              <a:spcAft>
                <a:spcPts val="0"/>
              </a:spcAft>
              <a:defRPr/>
            </a:pPr>
            <a:r>
              <a:rPr lang="en-US" sz="3200" b="1" dirty="0">
                <a:latin typeface="+mn-lt"/>
                <a:ea typeface="+mj-ea"/>
                <a:cs typeface="+mj-cs"/>
              </a:rPr>
              <a:t>Requirements </a:t>
            </a:r>
            <a:r>
              <a:rPr lang="en-US" sz="3200" b="1" dirty="0" smtClean="0">
                <a:latin typeface="+mn-lt"/>
                <a:ea typeface="+mj-ea"/>
                <a:cs typeface="+mj-cs"/>
              </a:rPr>
              <a:t>for Associate </a:t>
            </a:r>
            <a:r>
              <a:rPr lang="en-US" sz="3200" b="1" dirty="0">
                <a:latin typeface="+mn-lt"/>
                <a:ea typeface="+mj-ea"/>
                <a:cs typeface="+mj-cs"/>
              </a:rPr>
              <a:t>Degrees</a:t>
            </a:r>
          </a:p>
        </p:txBody>
      </p:sp>
      <p:sp>
        <p:nvSpPr>
          <p:cNvPr id="56323" name="Content Placeholder 2"/>
          <p:cNvSpPr>
            <a:spLocks noGrp="1"/>
          </p:cNvSpPr>
          <p:nvPr>
            <p:ph idx="1"/>
          </p:nvPr>
        </p:nvSpPr>
        <p:spPr>
          <a:xfrm>
            <a:off x="923636" y="1227281"/>
            <a:ext cx="7084291" cy="1551708"/>
          </a:xfrm>
        </p:spPr>
        <p:txBody>
          <a:bodyPr>
            <a:noAutofit/>
          </a:bodyPr>
          <a:lstStyle/>
          <a:p>
            <a:pPr>
              <a:lnSpc>
                <a:spcPct val="80000"/>
              </a:lnSpc>
            </a:pPr>
            <a:r>
              <a:rPr lang="en-US" altLang="en-US" sz="2800" dirty="0"/>
              <a:t>Minimum of 60 units</a:t>
            </a:r>
          </a:p>
          <a:p>
            <a:pPr>
              <a:lnSpc>
                <a:spcPct val="80000"/>
              </a:lnSpc>
            </a:pPr>
            <a:r>
              <a:rPr lang="en-US" altLang="en-US" sz="2800" dirty="0"/>
              <a:t>At least 18 units in a major or area of emphasis</a:t>
            </a:r>
          </a:p>
          <a:p>
            <a:pPr>
              <a:lnSpc>
                <a:spcPct val="80000"/>
              </a:lnSpc>
            </a:pPr>
            <a:r>
              <a:rPr lang="en-US" altLang="en-US" sz="2800" dirty="0"/>
              <a:t>Can use local </a:t>
            </a:r>
            <a:r>
              <a:rPr lang="en-US" altLang="en-US" sz="2800" dirty="0" smtClean="0"/>
              <a:t>GE pattern</a:t>
            </a:r>
            <a:endParaRPr lang="en-US" altLang="en-US" sz="2800" dirty="0"/>
          </a:p>
        </p:txBody>
      </p:sp>
      <p:sp>
        <p:nvSpPr>
          <p:cNvPr id="5" name="Rectangle 3"/>
          <p:cNvSpPr txBox="1">
            <a:spLocks noChangeArrowheads="1"/>
          </p:cNvSpPr>
          <p:nvPr/>
        </p:nvSpPr>
        <p:spPr>
          <a:xfrm>
            <a:off x="452436" y="2924464"/>
            <a:ext cx="8589963" cy="714667"/>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defRPr/>
            </a:pPr>
            <a:r>
              <a:rPr lang="en-US" sz="2600" b="1" dirty="0" smtClean="0">
                <a:latin typeface="+mn-lt"/>
              </a:rPr>
              <a:t>Requirements for Associate Degrees for Transfer (ADTs)</a:t>
            </a:r>
            <a:endParaRPr lang="en-US" sz="2600" b="1" dirty="0">
              <a:latin typeface="+mn-lt"/>
            </a:endParaRPr>
          </a:p>
        </p:txBody>
      </p:sp>
      <p:sp>
        <p:nvSpPr>
          <p:cNvPr id="6" name="Rectangle 4"/>
          <p:cNvSpPr txBox="1">
            <a:spLocks noChangeArrowheads="1"/>
          </p:cNvSpPr>
          <p:nvPr/>
        </p:nvSpPr>
        <p:spPr>
          <a:xfrm>
            <a:off x="923637" y="3669148"/>
            <a:ext cx="7305964" cy="2491508"/>
          </a:xfrm>
          <a:prstGeom prst="rect">
            <a:avLst/>
          </a:prstGeom>
        </p:spPr>
        <p:txBody>
          <a:bodyPr vert="horz" lIns="91440" tIns="45720" rIns="91440" bIns="45720" rtlCol="0">
            <a:normAutofit fontScale="77500" lnSpcReduction="2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defRPr/>
            </a:pPr>
            <a:r>
              <a:rPr lang="en-US" altLang="en-US" sz="3000" dirty="0" smtClean="0"/>
              <a:t>Minimum of 60 units; no more than 60 units may be required</a:t>
            </a:r>
          </a:p>
          <a:p>
            <a:pPr>
              <a:defRPr/>
            </a:pPr>
            <a:r>
              <a:rPr lang="en-US" altLang="en-US" sz="3000" dirty="0" smtClean="0"/>
              <a:t>At least 18 units in a major</a:t>
            </a:r>
          </a:p>
          <a:p>
            <a:pPr>
              <a:defRPr/>
            </a:pPr>
            <a:r>
              <a:rPr lang="en-US" altLang="en-US" sz="3000" dirty="0" smtClean="0"/>
              <a:t>General education limited to a CSU Breadth or IGETC pattern </a:t>
            </a:r>
          </a:p>
          <a:p>
            <a:pPr>
              <a:defRPr/>
            </a:pPr>
            <a:r>
              <a:rPr lang="en-US" altLang="en-US" sz="3000" dirty="0" smtClean="0"/>
              <a:t>New and modified ADT’s require Chancellor’s Office approval</a:t>
            </a:r>
          </a:p>
          <a:p>
            <a:pPr marL="274637" lvl="1" indent="0">
              <a:buFont typeface="Arial" pitchFamily="34" charset="0"/>
              <a:buNone/>
              <a:defRPr/>
            </a:pPr>
            <a:endParaRPr lang="en-US" altLang="en-US" dirty="0"/>
          </a:p>
        </p:txBody>
      </p:sp>
    </p:spTree>
    <p:extLst>
      <p:ext uri="{BB962C8B-B14F-4D97-AF65-F5344CB8AC3E}">
        <p14:creationId xmlns:p14="http://schemas.microsoft.com/office/powerpoint/2010/main" val="2860824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8478838" y="6494463"/>
            <a:ext cx="207962" cy="222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r" eaLnBrk="1" hangingPunct="1"/>
            <a:fld id="{7B8B12DB-4F78-4064-9AEF-FA39EF2A28B2}" type="slidenum">
              <a:rPr lang="en-US" altLang="en-US" sz="1100">
                <a:solidFill>
                  <a:srgbClr val="878787"/>
                </a:solidFill>
                <a:latin typeface="Calibri" panose="020F0502020204030204" pitchFamily="34" charset="0"/>
                <a:ea typeface="Heiti SC Light" pitchFamily="2" charset="-122"/>
                <a:sym typeface="Calibri" panose="020F0502020204030204" pitchFamily="34" charset="0"/>
              </a:rPr>
              <a:pPr algn="r" eaLnBrk="1" hangingPunct="1"/>
              <a:t>8</a:t>
            </a:fld>
            <a:endParaRPr lang="en-US" altLang="en-US" sz="1100">
              <a:solidFill>
                <a:srgbClr val="878787"/>
              </a:solidFill>
              <a:latin typeface="Calibri" panose="020F0502020204030204" pitchFamily="34" charset="0"/>
              <a:ea typeface="Heiti SC Light" pitchFamily="2" charset="-122"/>
              <a:sym typeface="Calibri" panose="020F0502020204030204" pitchFamily="34" charset="0"/>
            </a:endParaRPr>
          </a:p>
        </p:txBody>
      </p:sp>
      <p:sp>
        <p:nvSpPr>
          <p:cNvPr id="45060" name="Rectangle 3"/>
          <p:cNvSpPr>
            <a:spLocks noGrp="1" noChangeArrowheads="1"/>
          </p:cNvSpPr>
          <p:nvPr>
            <p:ph type="title"/>
          </p:nvPr>
        </p:nvSpPr>
        <p:spPr>
          <a:xfrm>
            <a:off x="452438" y="488760"/>
            <a:ext cx="8234362" cy="1143000"/>
          </a:xfrm>
        </p:spPr>
        <p:txBody>
          <a:bodyPr>
            <a:normAutofit fontScale="90000"/>
          </a:bodyPr>
          <a:lstStyle/>
          <a:p>
            <a:pPr algn="ctr" eaLnBrk="1" fontAlgn="auto" hangingPunct="1">
              <a:spcAft>
                <a:spcPts val="0"/>
              </a:spcAft>
              <a:defRPr/>
            </a:pPr>
            <a:r>
              <a:rPr lang="en-US" b="1" dirty="0" smtClean="0">
                <a:ea typeface="+mj-ea"/>
                <a:cs typeface="+mj-cs"/>
              </a:rPr>
              <a:t>Requirements for </a:t>
            </a:r>
            <a:br>
              <a:rPr lang="en-US" b="1" dirty="0" smtClean="0">
                <a:ea typeface="+mj-ea"/>
                <a:cs typeface="+mj-cs"/>
              </a:rPr>
            </a:br>
            <a:r>
              <a:rPr lang="en-US" b="1" dirty="0" smtClean="0">
                <a:ea typeface="+mj-ea"/>
                <a:cs typeface="+mj-cs"/>
              </a:rPr>
              <a:t>Certificates </a:t>
            </a:r>
            <a:r>
              <a:rPr lang="en-US" b="1" dirty="0">
                <a:ea typeface="+mj-ea"/>
                <a:cs typeface="+mj-cs"/>
              </a:rPr>
              <a:t>of Achievement</a:t>
            </a:r>
            <a:endParaRPr b="1" dirty="0">
              <a:ea typeface="+mj-ea"/>
              <a:cs typeface="+mj-cs"/>
            </a:endParaRPr>
          </a:p>
        </p:txBody>
      </p:sp>
      <p:sp>
        <p:nvSpPr>
          <p:cNvPr id="45061" name="Rectangle 4"/>
          <p:cNvSpPr>
            <a:spLocks noGrp="1" noChangeArrowheads="1"/>
          </p:cNvSpPr>
          <p:nvPr>
            <p:ph type="body" idx="1"/>
          </p:nvPr>
        </p:nvSpPr>
        <p:spPr>
          <a:xfrm>
            <a:off x="457200" y="1928813"/>
            <a:ext cx="8234363" cy="4424362"/>
          </a:xfrm>
        </p:spPr>
        <p:txBody>
          <a:bodyPr>
            <a:normAutofit/>
          </a:bodyPr>
          <a:lstStyle/>
          <a:p>
            <a:pPr>
              <a:lnSpc>
                <a:spcPct val="80000"/>
              </a:lnSpc>
              <a:defRPr/>
            </a:pPr>
            <a:r>
              <a:rPr lang="en-US" altLang="en-US" dirty="0" smtClean="0"/>
              <a:t>16 </a:t>
            </a:r>
            <a:r>
              <a:rPr lang="en-US" altLang="en-US" dirty="0"/>
              <a:t>or more related units </a:t>
            </a:r>
            <a:r>
              <a:rPr lang="en-US" altLang="en-US" b="1" dirty="0"/>
              <a:t>must</a:t>
            </a:r>
            <a:r>
              <a:rPr lang="en-US" altLang="en-US" dirty="0"/>
              <a:t> be Chancellor’s Office approved, noted on </a:t>
            </a:r>
            <a:r>
              <a:rPr lang="en-US" altLang="en-US" dirty="0" smtClean="0"/>
              <a:t>transcript</a:t>
            </a:r>
          </a:p>
          <a:p>
            <a:pPr marL="0" indent="0">
              <a:lnSpc>
                <a:spcPct val="80000"/>
              </a:lnSpc>
              <a:buNone/>
              <a:defRPr/>
            </a:pPr>
            <a:endParaRPr lang="en-US" altLang="en-US" dirty="0"/>
          </a:p>
          <a:p>
            <a:pPr>
              <a:lnSpc>
                <a:spcPct val="80000"/>
              </a:lnSpc>
              <a:defRPr/>
            </a:pPr>
            <a:r>
              <a:rPr lang="en-US" altLang="en-US" dirty="0"/>
              <a:t>8</a:t>
            </a:r>
            <a:r>
              <a:rPr lang="en-US" altLang="en-US" dirty="0" smtClean="0"/>
              <a:t>–15.5 </a:t>
            </a:r>
            <a:r>
              <a:rPr lang="en-US" altLang="en-US" dirty="0"/>
              <a:t>units </a:t>
            </a:r>
            <a:r>
              <a:rPr lang="en-US" altLang="en-US" b="1" dirty="0"/>
              <a:t>may</a:t>
            </a:r>
            <a:r>
              <a:rPr lang="en-US" altLang="en-US" dirty="0"/>
              <a:t> be Chancellor’s Office approved, but it is not required (although it is recommended</a:t>
            </a:r>
            <a:r>
              <a:rPr lang="en-US" altLang="en-US" dirty="0" smtClean="0"/>
              <a:t>)*</a:t>
            </a:r>
          </a:p>
          <a:p>
            <a:pPr marL="0" indent="0">
              <a:lnSpc>
                <a:spcPct val="80000"/>
              </a:lnSpc>
              <a:buNone/>
              <a:defRPr/>
            </a:pPr>
            <a:endParaRPr lang="en-US" altLang="en-US" dirty="0"/>
          </a:p>
          <a:p>
            <a:pPr marL="0" indent="0" eaLnBrk="1" hangingPunct="1">
              <a:spcBef>
                <a:spcPct val="0"/>
              </a:spcBef>
              <a:buFont typeface="Arial" panose="020B0604020202020204" pitchFamily="34" charset="0"/>
              <a:buNone/>
              <a:defRPr/>
            </a:pPr>
            <a:r>
              <a:rPr lang="en-US" altLang="en-US" sz="2000" b="1" dirty="0" smtClean="0"/>
              <a:t>*</a:t>
            </a:r>
            <a:r>
              <a:rPr lang="en-US" altLang="en-US" sz="2000" b="1" dirty="0"/>
              <a:t>Certificates noted on students’ transcript must be approved by the Chancellor’s Office.</a:t>
            </a:r>
          </a:p>
          <a:p>
            <a:pPr lvl="1" eaLnBrk="1" hangingPunct="1">
              <a:spcBef>
                <a:spcPct val="0"/>
              </a:spcBef>
              <a:defRPr/>
            </a:pPr>
            <a:endParaRPr lang="en-US" altLang="en-US" b="1" dirty="0">
              <a:solidFill>
                <a:srgbClr val="FF0000"/>
              </a:solidFill>
            </a:endParaRPr>
          </a:p>
        </p:txBody>
      </p:sp>
    </p:spTree>
    <p:extLst>
      <p:ext uri="{BB962C8B-B14F-4D97-AF65-F5344CB8AC3E}">
        <p14:creationId xmlns:p14="http://schemas.microsoft.com/office/powerpoint/2010/main" val="1000500959"/>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 name="Title 1"/>
          <p:cNvSpPr txBox="1">
            <a:spLocks noGrp="1"/>
          </p:cNvSpPr>
          <p:nvPr>
            <p:ph type="title"/>
          </p:nvPr>
        </p:nvSpPr>
        <p:spPr>
          <a:xfrm>
            <a:off x="332509" y="533400"/>
            <a:ext cx="8474364" cy="990600"/>
          </a:xfrm>
          <a:prstGeom prst="rect">
            <a:avLst/>
          </a:prstGeom>
        </p:spPr>
        <p:txBody>
          <a:bodyPr>
            <a:noAutofit/>
          </a:bodyPr>
          <a:lstStyle/>
          <a:p>
            <a:pPr algn="ctr"/>
            <a:r>
              <a:rPr b="1" dirty="0" smtClean="0"/>
              <a:t>Local </a:t>
            </a:r>
            <a:r>
              <a:rPr b="1" dirty="0"/>
              <a:t>Governing Board Policy</a:t>
            </a:r>
          </a:p>
        </p:txBody>
      </p:sp>
      <p:sp>
        <p:nvSpPr>
          <p:cNvPr id="450" name="Content Placeholder 2"/>
          <p:cNvSpPr txBox="1">
            <a:spLocks noGrp="1"/>
          </p:cNvSpPr>
          <p:nvPr>
            <p:ph idx="1"/>
          </p:nvPr>
        </p:nvSpPr>
        <p:spPr>
          <a:xfrm>
            <a:off x="457200" y="1524000"/>
            <a:ext cx="8229600" cy="4952999"/>
          </a:xfrm>
          <a:prstGeom prst="rect">
            <a:avLst/>
          </a:prstGeom>
        </p:spPr>
        <p:txBody>
          <a:bodyPr/>
          <a:lstStyle/>
          <a:p>
            <a:pPr marL="0" indent="0">
              <a:lnSpc>
                <a:spcPct val="90000"/>
              </a:lnSpc>
              <a:spcBef>
                <a:spcPts val="400"/>
              </a:spcBef>
              <a:buSzTx/>
              <a:buNone/>
              <a:defRPr sz="1800" b="1"/>
            </a:pPr>
            <a:r>
              <a:rPr dirty="0"/>
              <a:t>Now REQUIRED by </a:t>
            </a:r>
            <a:r>
              <a:rPr dirty="0" smtClean="0"/>
              <a:t>title </a:t>
            </a:r>
            <a:r>
              <a:rPr dirty="0"/>
              <a:t>5 regulations - §55002.5(f</a:t>
            </a:r>
            <a:r>
              <a:rPr b="0" dirty="0"/>
              <a:t>)</a:t>
            </a:r>
            <a:endParaRPr sz="2200" dirty="0"/>
          </a:p>
          <a:p>
            <a:pPr marL="0" indent="0">
              <a:lnSpc>
                <a:spcPct val="90000"/>
              </a:lnSpc>
              <a:buSzTx/>
              <a:buNone/>
              <a:defRPr sz="2000"/>
            </a:pPr>
            <a:endParaRPr sz="2200" dirty="0"/>
          </a:p>
          <a:p>
            <a:pPr marL="0" indent="0">
              <a:lnSpc>
                <a:spcPct val="90000"/>
              </a:lnSpc>
              <a:spcBef>
                <a:spcPts val="400"/>
              </a:spcBef>
              <a:buSzTx/>
              <a:buNone/>
              <a:defRPr sz="1800"/>
            </a:pPr>
            <a:r>
              <a:rPr dirty="0"/>
              <a:t>District policy shall specify:</a:t>
            </a:r>
            <a:endParaRPr sz="2200" dirty="0"/>
          </a:p>
          <a:p>
            <a:pPr marL="457200" lvl="1" indent="-182879">
              <a:lnSpc>
                <a:spcPct val="90000"/>
              </a:lnSpc>
              <a:spcBef>
                <a:spcPts val="400"/>
              </a:spcBef>
              <a:defRPr sz="1800"/>
            </a:pPr>
            <a:r>
              <a:rPr dirty="0"/>
              <a:t>the credit hour calculation method for all academic activities (lecture, activity, lab, clinical, discussion, studio, work experience, etc.) </a:t>
            </a:r>
          </a:p>
          <a:p>
            <a:pPr marL="457200" lvl="1" indent="-182879">
              <a:lnSpc>
                <a:spcPct val="90000"/>
              </a:lnSpc>
              <a:spcBef>
                <a:spcPts val="400"/>
              </a:spcBef>
              <a:defRPr sz="1800"/>
            </a:pPr>
            <a:r>
              <a:rPr dirty="0"/>
              <a:t>expected ratios of in-class to </a:t>
            </a:r>
            <a:r>
              <a:rPr b="1" dirty="0"/>
              <a:t>outside-of class hours </a:t>
            </a:r>
            <a:r>
              <a:rPr dirty="0"/>
              <a:t>for each type of academic activity </a:t>
            </a:r>
          </a:p>
          <a:p>
            <a:pPr marL="457200" lvl="1" indent="-182879">
              <a:lnSpc>
                <a:spcPct val="90000"/>
              </a:lnSpc>
              <a:spcBef>
                <a:spcPts val="400"/>
              </a:spcBef>
              <a:defRPr sz="1800"/>
            </a:pPr>
            <a:r>
              <a:rPr dirty="0"/>
              <a:t>standards for incremental award of credit</a:t>
            </a:r>
          </a:p>
          <a:p>
            <a:pPr marL="457200" lvl="1" indent="-182879">
              <a:lnSpc>
                <a:spcPct val="90000"/>
              </a:lnSpc>
              <a:spcBef>
                <a:spcPts val="400"/>
              </a:spcBef>
              <a:defRPr sz="1800"/>
            </a:pPr>
            <a:r>
              <a:rPr dirty="0"/>
              <a:t>standard term length (number used to determine divisor in calculation) </a:t>
            </a:r>
          </a:p>
          <a:p>
            <a:pPr marL="457200" lvl="1" indent="-182879">
              <a:lnSpc>
                <a:spcPct val="90000"/>
              </a:lnSpc>
              <a:spcBef>
                <a:spcPts val="400"/>
              </a:spcBef>
              <a:defRPr sz="1800"/>
            </a:pPr>
            <a:r>
              <a:rPr dirty="0"/>
              <a:t>calculation methods for short term and extended term courses </a:t>
            </a:r>
          </a:p>
          <a:p>
            <a:pPr marL="457200" lvl="1" indent="-182879">
              <a:lnSpc>
                <a:spcPct val="90000"/>
              </a:lnSpc>
              <a:spcBef>
                <a:spcPts val="400"/>
              </a:spcBef>
              <a:defRPr sz="1800"/>
            </a:pPr>
            <a:r>
              <a:rPr dirty="0"/>
              <a:t>provisions for monitoring compliance with state and federal regulations related to credit hour calculations</a:t>
            </a:r>
          </a:p>
          <a:p>
            <a:pPr marL="0" indent="0">
              <a:lnSpc>
                <a:spcPct val="90000"/>
              </a:lnSpc>
              <a:buSzTx/>
              <a:buNone/>
              <a:defRPr sz="1400"/>
            </a:pPr>
            <a:endParaRPr dirty="0"/>
          </a:p>
          <a:p>
            <a:pPr marL="0" indent="0">
              <a:lnSpc>
                <a:spcPct val="90000"/>
              </a:lnSpc>
              <a:buSzTx/>
              <a:buNone/>
              <a:defRPr sz="2200" b="1"/>
            </a:pPr>
            <a:r>
              <a:rPr dirty="0"/>
              <a:t>Local policy is an academic and professional matter and should fall under your 10+1 process.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CCC">
  <a:themeElements>
    <a:clrScheme name="Custom 5">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0E20D2"/>
      </a:hlink>
      <a:folHlink>
        <a:srgbClr val="D89243"/>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ASCCC" id="{582654A2-8F12-3146-83F7-BD9873F812BA}" vid="{58C9C3D4-CDC4-ED46-994E-B4971180DEA1}"/>
    </a:ext>
  </a:extLst>
</a:theme>
</file>

<file path=ppt/theme/theme2.xml><?xml version="1.0" encoding="utf-8"?>
<a:theme xmlns:a="http://schemas.openxmlformats.org/drawingml/2006/main" name="Clarity">
  <a:themeElements>
    <a:clrScheme name="Clarity">
      <a:dk1>
        <a:srgbClr val="000000"/>
      </a:dk1>
      <a:lt1>
        <a:srgbClr val="FFFFFF"/>
      </a:lt1>
      <a:dk2>
        <a:srgbClr val="A7A7A7"/>
      </a:dk2>
      <a:lt2>
        <a:srgbClr val="535353"/>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FF00FF"/>
      </a:folHlink>
    </a:clrScheme>
    <a:fontScheme name="Clarity">
      <a:majorFont>
        <a:latin typeface="Helvetica"/>
        <a:ea typeface="Helvetica"/>
        <a:cs typeface="Helvetica"/>
      </a:majorFont>
      <a:minorFont>
        <a:latin typeface="Calibri"/>
        <a:ea typeface="Calibri"/>
        <a:cs typeface="Calibri"/>
      </a:minorFont>
    </a:fontScheme>
    <a:fmtScheme name="Clarity">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2700000" rotWithShape="0">
              <a:srgbClr val="000000">
                <a:alpha val="60000"/>
              </a:srgbClr>
            </a:outerShdw>
          </a:effectLst>
        </a:effectStyle>
        <a:effectStyle>
          <a:effectLst>
            <a:outerShdw blurRad="38100" dist="25400" dir="2700000" rotWithShape="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6425" cap="flat">
          <a:solidFill>
            <a:schemeClr val="accent1"/>
          </a:solidFill>
          <a:prstDash val="solid"/>
          <a:round/>
        </a:ln>
        <a:effectLst>
          <a:outerShdw blurRad="38100" dist="25400" dir="2700000" rotWithShape="0">
            <a:srgbClr val="000000">
              <a:alpha val="60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6425"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292934"/>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1557</TotalTime>
  <Words>1088</Words>
  <Application>Microsoft Office PowerPoint</Application>
  <PresentationFormat>On-screen Show (4:3)</PresentationFormat>
  <Paragraphs>138</Paragraphs>
  <Slides>13</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MS PGothic</vt:lpstr>
      <vt:lpstr>Arial</vt:lpstr>
      <vt:lpstr>Calibri</vt:lpstr>
      <vt:lpstr>Heiti SC Light</vt:lpstr>
      <vt:lpstr>Trebuchet MS</vt:lpstr>
      <vt:lpstr>Wingdings</vt:lpstr>
      <vt:lpstr>ASCCC</vt:lpstr>
      <vt:lpstr>Curriculum </vt:lpstr>
      <vt:lpstr>Curriculum is at the center of what we do</vt:lpstr>
      <vt:lpstr>Types of Courses and Programs</vt:lpstr>
      <vt:lpstr>Noncredit Categories</vt:lpstr>
      <vt:lpstr>Development Criteria</vt:lpstr>
      <vt:lpstr>Requirements for Credit Courses</vt:lpstr>
      <vt:lpstr>Requirements for Associate Degrees</vt:lpstr>
      <vt:lpstr>Requirements for  Certificates of Achievement</vt:lpstr>
      <vt:lpstr>Local Governing Board Policy</vt:lpstr>
      <vt:lpstr>Academic Senate 10+1 5 CCR § 53200</vt:lpstr>
      <vt:lpstr>Curriculum Committee Duties</vt:lpstr>
      <vt:lpstr>PowerPoint Presentation</vt:lpstr>
      <vt:lpstr>Notes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What’s new with curriculum</dc:title>
  <dc:creator>Guleff, Virginia</dc:creator>
  <cp:lastModifiedBy>Dixie Krimm</cp:lastModifiedBy>
  <cp:revision>81</cp:revision>
  <dcterms:modified xsi:type="dcterms:W3CDTF">2020-04-04T22:28:21Z</dcterms:modified>
</cp:coreProperties>
</file>