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12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58EBFB-27E9-4AD7-BD2E-27DDF7A95550}" type="doc">
      <dgm:prSet loTypeId="urn:microsoft.com/office/officeart/2005/8/layout/pyramid3" loCatId="pyramid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F03D023D-EF8F-4CF8-B7A6-2C072B44EAA6}">
      <dgm:prSet phldrT="[Text]" custT="1"/>
      <dgm:spPr/>
      <dgm:t>
        <a:bodyPr/>
        <a:lstStyle/>
        <a:p>
          <a:r>
            <a:rPr lang="en-US" sz="4000" dirty="0" smtClean="0">
              <a:solidFill>
                <a:schemeClr val="tx1"/>
              </a:solidFill>
            </a:rPr>
            <a:t>STUDENT SUCCESS</a:t>
          </a:r>
          <a:endParaRPr lang="en-US" sz="4000" dirty="0">
            <a:solidFill>
              <a:schemeClr val="tx1"/>
            </a:solidFill>
          </a:endParaRPr>
        </a:p>
      </dgm:t>
    </dgm:pt>
    <dgm:pt modelId="{E222A0DC-7FAD-4848-8FF2-75CA170E54F6}" type="parTrans" cxnId="{3259642D-D096-4F00-8E91-87730410BB69}">
      <dgm:prSet/>
      <dgm:spPr/>
      <dgm:t>
        <a:bodyPr/>
        <a:lstStyle/>
        <a:p>
          <a:endParaRPr lang="en-US"/>
        </a:p>
      </dgm:t>
    </dgm:pt>
    <dgm:pt modelId="{48C4403B-4399-4C3E-BB4E-55D77B75E92C}" type="sibTrans" cxnId="{3259642D-D096-4F00-8E91-87730410BB69}">
      <dgm:prSet/>
      <dgm:spPr/>
      <dgm:t>
        <a:bodyPr/>
        <a:lstStyle/>
        <a:p>
          <a:endParaRPr lang="en-US"/>
        </a:p>
      </dgm:t>
    </dgm:pt>
    <dgm:pt modelId="{BDC96B37-7F64-4A22-BA56-EBA1063D6179}">
      <dgm:prSet phldrT="[Text]" custT="1"/>
      <dgm:spPr/>
      <dgm:t>
        <a:bodyPr/>
        <a:lstStyle/>
        <a:p>
          <a:r>
            <a:rPr lang="en-US" sz="1800" dirty="0" smtClean="0"/>
            <a:t>Institutional Learning Objectives (ILOs)</a:t>
          </a:r>
          <a:endParaRPr lang="en-US" sz="1800" dirty="0"/>
        </a:p>
      </dgm:t>
    </dgm:pt>
    <dgm:pt modelId="{2CB05101-6BFF-4F45-A394-9E1963D0ABA6}" type="parTrans" cxnId="{A48F7F58-DC03-49A4-8592-5DC55EC10811}">
      <dgm:prSet/>
      <dgm:spPr/>
      <dgm:t>
        <a:bodyPr/>
        <a:lstStyle/>
        <a:p>
          <a:endParaRPr lang="en-US"/>
        </a:p>
      </dgm:t>
    </dgm:pt>
    <dgm:pt modelId="{3A9FE699-E06D-4E72-AA62-1528B8303C63}" type="sibTrans" cxnId="{A48F7F58-DC03-49A4-8592-5DC55EC10811}">
      <dgm:prSet/>
      <dgm:spPr/>
      <dgm:t>
        <a:bodyPr/>
        <a:lstStyle/>
        <a:p>
          <a:endParaRPr lang="en-US"/>
        </a:p>
      </dgm:t>
    </dgm:pt>
    <dgm:pt modelId="{7FBD3859-0CC1-4CF7-8783-7B5A1E7BA1E3}">
      <dgm:prSet phldrT="[Text]" custT="1"/>
      <dgm:spPr/>
      <dgm:t>
        <a:bodyPr/>
        <a:lstStyle/>
        <a:p>
          <a:r>
            <a:rPr lang="en-US" sz="2000" dirty="0" smtClean="0"/>
            <a:t>Program Level Outcomes (PLOs)</a:t>
          </a:r>
          <a:endParaRPr lang="en-US" sz="2000" dirty="0"/>
        </a:p>
      </dgm:t>
    </dgm:pt>
    <dgm:pt modelId="{F50EF2E1-1697-4F20-B6B0-163837B43415}" type="parTrans" cxnId="{D53863D4-4C7B-45FD-9C55-A525491D0033}">
      <dgm:prSet/>
      <dgm:spPr/>
      <dgm:t>
        <a:bodyPr/>
        <a:lstStyle/>
        <a:p>
          <a:endParaRPr lang="en-US"/>
        </a:p>
      </dgm:t>
    </dgm:pt>
    <dgm:pt modelId="{BB37D41B-0ADE-4B0B-A407-A8DFC182E622}" type="sibTrans" cxnId="{D53863D4-4C7B-45FD-9C55-A525491D0033}">
      <dgm:prSet/>
      <dgm:spPr/>
      <dgm:t>
        <a:bodyPr/>
        <a:lstStyle/>
        <a:p>
          <a:endParaRPr lang="en-US"/>
        </a:p>
      </dgm:t>
    </dgm:pt>
    <dgm:pt modelId="{982D6749-1FDE-4EBF-8D7F-212E50173815}">
      <dgm:prSet phldrT="[Text]" custT="1"/>
      <dgm:spPr/>
      <dgm:t>
        <a:bodyPr/>
        <a:lstStyle/>
        <a:p>
          <a:endParaRPr lang="en-US" sz="2000" dirty="0" smtClean="0"/>
        </a:p>
      </dgm:t>
    </dgm:pt>
    <dgm:pt modelId="{1538A464-00D2-4C43-914A-628B579D943F}" type="parTrans" cxnId="{E30304AC-5EE2-41A1-ABAE-F27D3C93267E}">
      <dgm:prSet/>
      <dgm:spPr/>
      <dgm:t>
        <a:bodyPr/>
        <a:lstStyle/>
        <a:p>
          <a:endParaRPr lang="en-US"/>
        </a:p>
      </dgm:t>
    </dgm:pt>
    <dgm:pt modelId="{C7938B69-620A-4E19-8531-E9540857A78F}" type="sibTrans" cxnId="{E30304AC-5EE2-41A1-ABAE-F27D3C93267E}">
      <dgm:prSet/>
      <dgm:spPr/>
      <dgm:t>
        <a:bodyPr/>
        <a:lstStyle/>
        <a:p>
          <a:endParaRPr lang="en-US"/>
        </a:p>
      </dgm:t>
    </dgm:pt>
    <dgm:pt modelId="{21D77BC0-45FB-4355-B81D-1D9DECF66B75}">
      <dgm:prSet phldrT="[Text]" custT="1"/>
      <dgm:spPr/>
      <dgm:t>
        <a:bodyPr/>
        <a:lstStyle/>
        <a:p>
          <a:r>
            <a:rPr lang="en-US" sz="2000" dirty="0" smtClean="0"/>
            <a:t> </a:t>
          </a:r>
          <a:endParaRPr lang="en-US" sz="2000" dirty="0"/>
        </a:p>
      </dgm:t>
    </dgm:pt>
    <dgm:pt modelId="{6726C53B-30EB-4896-A831-8512E1D6F377}" type="sibTrans" cxnId="{4882611B-147F-400F-8385-F4D172A8875C}">
      <dgm:prSet/>
      <dgm:spPr/>
      <dgm:t>
        <a:bodyPr/>
        <a:lstStyle/>
        <a:p>
          <a:endParaRPr lang="en-US"/>
        </a:p>
      </dgm:t>
    </dgm:pt>
    <dgm:pt modelId="{55F6B2DB-A6F8-47D3-9093-6E199D21CFBB}" type="parTrans" cxnId="{4882611B-147F-400F-8385-F4D172A8875C}">
      <dgm:prSet/>
      <dgm:spPr/>
      <dgm:t>
        <a:bodyPr/>
        <a:lstStyle/>
        <a:p>
          <a:endParaRPr lang="en-US"/>
        </a:p>
      </dgm:t>
    </dgm:pt>
    <dgm:pt modelId="{BD84C9FA-8EB4-4B18-9C44-3ACDE65DB3A6}" type="pres">
      <dgm:prSet presAssocID="{6158EBFB-27E9-4AD7-BD2E-27DDF7A9555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76F6AA-DD14-46CF-91E4-B99128ABFA7E}" type="pres">
      <dgm:prSet presAssocID="{F03D023D-EF8F-4CF8-B7A6-2C072B44EAA6}" presName="Name8" presStyleCnt="0"/>
      <dgm:spPr/>
    </dgm:pt>
    <dgm:pt modelId="{C8F63967-8608-4BF6-91BE-AA437F53742E}" type="pres">
      <dgm:prSet presAssocID="{F03D023D-EF8F-4CF8-B7A6-2C072B44EAA6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684E14-A4D4-4F8C-806A-D83AFDF275CD}" type="pres">
      <dgm:prSet presAssocID="{F03D023D-EF8F-4CF8-B7A6-2C072B44EAA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7DBBA0-684B-4A30-BDD6-984457D4F9A1}" type="pres">
      <dgm:prSet presAssocID="{BDC96B37-7F64-4A22-BA56-EBA1063D6179}" presName="Name8" presStyleCnt="0"/>
      <dgm:spPr/>
    </dgm:pt>
    <dgm:pt modelId="{03959359-7111-4BBD-AD3D-EDE30B0C6A80}" type="pres">
      <dgm:prSet presAssocID="{BDC96B37-7F64-4A22-BA56-EBA1063D6179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1DB9C8-420C-42A3-A737-70CBCACCA252}" type="pres">
      <dgm:prSet presAssocID="{BDC96B37-7F64-4A22-BA56-EBA1063D617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36480D-2E68-4A29-8E61-69B5A9688A01}" type="pres">
      <dgm:prSet presAssocID="{7FBD3859-0CC1-4CF7-8783-7B5A1E7BA1E3}" presName="Name8" presStyleCnt="0"/>
      <dgm:spPr/>
    </dgm:pt>
    <dgm:pt modelId="{EEE3DB88-B059-4204-AC9F-13F0B89B4747}" type="pres">
      <dgm:prSet presAssocID="{7FBD3859-0CC1-4CF7-8783-7B5A1E7BA1E3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A7E089-0DFF-412F-B2B3-2E857D8FD215}" type="pres">
      <dgm:prSet presAssocID="{7FBD3859-0CC1-4CF7-8783-7B5A1E7BA1E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F7F84C-3AC0-4CFA-BC1A-C362831746CC}" type="pres">
      <dgm:prSet presAssocID="{21D77BC0-45FB-4355-B81D-1D9DECF66B75}" presName="Name8" presStyleCnt="0"/>
      <dgm:spPr/>
    </dgm:pt>
    <dgm:pt modelId="{4719C244-6565-416B-A4D8-A1B75FB638D7}" type="pres">
      <dgm:prSet presAssocID="{21D77BC0-45FB-4355-B81D-1D9DECF66B75}" presName="level" presStyleLbl="node1" presStyleIdx="3" presStyleCnt="5" custScaleX="10185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22EBA-E647-4C58-B7B7-FB4618388518}" type="pres">
      <dgm:prSet presAssocID="{21D77BC0-45FB-4355-B81D-1D9DECF66B7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63F160-D464-446F-84F3-AE6FA12E0813}" type="pres">
      <dgm:prSet presAssocID="{982D6749-1FDE-4EBF-8D7F-212E50173815}" presName="Name8" presStyleCnt="0"/>
      <dgm:spPr/>
    </dgm:pt>
    <dgm:pt modelId="{13BF9796-5E34-4F97-8B4E-55ACB01F20BE}" type="pres">
      <dgm:prSet presAssocID="{982D6749-1FDE-4EBF-8D7F-212E50173815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C93107-EF62-4342-B191-6880C9592680}" type="pres">
      <dgm:prSet presAssocID="{982D6749-1FDE-4EBF-8D7F-212E5017381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D5295A-4EE9-4273-9623-6003EC33A24C}" type="presOf" srcId="{F03D023D-EF8F-4CF8-B7A6-2C072B44EAA6}" destId="{84684E14-A4D4-4F8C-806A-D83AFDF275CD}" srcOrd="1" destOrd="0" presId="urn:microsoft.com/office/officeart/2005/8/layout/pyramid3"/>
    <dgm:cxn modelId="{EECE8A19-393F-4BF3-AC38-8ED1A8959C8A}" type="presOf" srcId="{BDC96B37-7F64-4A22-BA56-EBA1063D6179}" destId="{6A1DB9C8-420C-42A3-A737-70CBCACCA252}" srcOrd="1" destOrd="0" presId="urn:microsoft.com/office/officeart/2005/8/layout/pyramid3"/>
    <dgm:cxn modelId="{024938B6-E242-4D1E-B93B-F7D937095DFD}" type="presOf" srcId="{BDC96B37-7F64-4A22-BA56-EBA1063D6179}" destId="{03959359-7111-4BBD-AD3D-EDE30B0C6A80}" srcOrd="0" destOrd="0" presId="urn:microsoft.com/office/officeart/2005/8/layout/pyramid3"/>
    <dgm:cxn modelId="{3259642D-D096-4F00-8E91-87730410BB69}" srcId="{6158EBFB-27E9-4AD7-BD2E-27DDF7A95550}" destId="{F03D023D-EF8F-4CF8-B7A6-2C072B44EAA6}" srcOrd="0" destOrd="0" parTransId="{E222A0DC-7FAD-4848-8FF2-75CA170E54F6}" sibTransId="{48C4403B-4399-4C3E-BB4E-55D77B75E92C}"/>
    <dgm:cxn modelId="{B32EEDC1-7DB3-4E33-8D17-4921E40098DD}" type="presOf" srcId="{7FBD3859-0CC1-4CF7-8783-7B5A1E7BA1E3}" destId="{51A7E089-0DFF-412F-B2B3-2E857D8FD215}" srcOrd="1" destOrd="0" presId="urn:microsoft.com/office/officeart/2005/8/layout/pyramid3"/>
    <dgm:cxn modelId="{F23342A8-2ECD-4F9C-B5FA-532FBB214ECD}" type="presOf" srcId="{982D6749-1FDE-4EBF-8D7F-212E50173815}" destId="{13BF9796-5E34-4F97-8B4E-55ACB01F20BE}" srcOrd="0" destOrd="0" presId="urn:microsoft.com/office/officeart/2005/8/layout/pyramid3"/>
    <dgm:cxn modelId="{1FB0BB9E-47C4-4FCB-B28F-C5380B05A8EB}" type="presOf" srcId="{6158EBFB-27E9-4AD7-BD2E-27DDF7A95550}" destId="{BD84C9FA-8EB4-4B18-9C44-3ACDE65DB3A6}" srcOrd="0" destOrd="0" presId="urn:microsoft.com/office/officeart/2005/8/layout/pyramid3"/>
    <dgm:cxn modelId="{21CFB2CD-4D70-430C-9A16-3A6AD98537AC}" type="presOf" srcId="{982D6749-1FDE-4EBF-8D7F-212E50173815}" destId="{B5C93107-EF62-4342-B191-6880C9592680}" srcOrd="1" destOrd="0" presId="urn:microsoft.com/office/officeart/2005/8/layout/pyramid3"/>
    <dgm:cxn modelId="{4DF5E44E-9101-4868-ACA1-2D4890F525FC}" type="presOf" srcId="{21D77BC0-45FB-4355-B81D-1D9DECF66B75}" destId="{39622EBA-E647-4C58-B7B7-FB4618388518}" srcOrd="1" destOrd="0" presId="urn:microsoft.com/office/officeart/2005/8/layout/pyramid3"/>
    <dgm:cxn modelId="{7CB5269F-7876-4C04-99A4-2559B93944F1}" type="presOf" srcId="{21D77BC0-45FB-4355-B81D-1D9DECF66B75}" destId="{4719C244-6565-416B-A4D8-A1B75FB638D7}" srcOrd="0" destOrd="0" presId="urn:microsoft.com/office/officeart/2005/8/layout/pyramid3"/>
    <dgm:cxn modelId="{9E909D58-8133-49A3-8DCC-31B11DDE0F70}" type="presOf" srcId="{7FBD3859-0CC1-4CF7-8783-7B5A1E7BA1E3}" destId="{EEE3DB88-B059-4204-AC9F-13F0B89B4747}" srcOrd="0" destOrd="0" presId="urn:microsoft.com/office/officeart/2005/8/layout/pyramid3"/>
    <dgm:cxn modelId="{4882611B-147F-400F-8385-F4D172A8875C}" srcId="{6158EBFB-27E9-4AD7-BD2E-27DDF7A95550}" destId="{21D77BC0-45FB-4355-B81D-1D9DECF66B75}" srcOrd="3" destOrd="0" parTransId="{55F6B2DB-A6F8-47D3-9093-6E199D21CFBB}" sibTransId="{6726C53B-30EB-4896-A831-8512E1D6F377}"/>
    <dgm:cxn modelId="{E30304AC-5EE2-41A1-ABAE-F27D3C93267E}" srcId="{6158EBFB-27E9-4AD7-BD2E-27DDF7A95550}" destId="{982D6749-1FDE-4EBF-8D7F-212E50173815}" srcOrd="4" destOrd="0" parTransId="{1538A464-00D2-4C43-914A-628B579D943F}" sibTransId="{C7938B69-620A-4E19-8531-E9540857A78F}"/>
    <dgm:cxn modelId="{D53863D4-4C7B-45FD-9C55-A525491D0033}" srcId="{6158EBFB-27E9-4AD7-BD2E-27DDF7A95550}" destId="{7FBD3859-0CC1-4CF7-8783-7B5A1E7BA1E3}" srcOrd="2" destOrd="0" parTransId="{F50EF2E1-1697-4F20-B6B0-163837B43415}" sibTransId="{BB37D41B-0ADE-4B0B-A407-A8DFC182E622}"/>
    <dgm:cxn modelId="{0E4BF120-3550-424B-843F-1EFF9A3BB5FF}" type="presOf" srcId="{F03D023D-EF8F-4CF8-B7A6-2C072B44EAA6}" destId="{C8F63967-8608-4BF6-91BE-AA437F53742E}" srcOrd="0" destOrd="0" presId="urn:microsoft.com/office/officeart/2005/8/layout/pyramid3"/>
    <dgm:cxn modelId="{A48F7F58-DC03-49A4-8592-5DC55EC10811}" srcId="{6158EBFB-27E9-4AD7-BD2E-27DDF7A95550}" destId="{BDC96B37-7F64-4A22-BA56-EBA1063D6179}" srcOrd="1" destOrd="0" parTransId="{2CB05101-6BFF-4F45-A394-9E1963D0ABA6}" sibTransId="{3A9FE699-E06D-4E72-AA62-1528B8303C63}"/>
    <dgm:cxn modelId="{FA832DE1-6260-4AFD-8C17-39FDC199A5EF}" type="presParOf" srcId="{BD84C9FA-8EB4-4B18-9C44-3ACDE65DB3A6}" destId="{C076F6AA-DD14-46CF-91E4-B99128ABFA7E}" srcOrd="0" destOrd="0" presId="urn:microsoft.com/office/officeart/2005/8/layout/pyramid3"/>
    <dgm:cxn modelId="{45BD0D65-ED5E-4505-8C53-D669F35A98FC}" type="presParOf" srcId="{C076F6AA-DD14-46CF-91E4-B99128ABFA7E}" destId="{C8F63967-8608-4BF6-91BE-AA437F53742E}" srcOrd="0" destOrd="0" presId="urn:microsoft.com/office/officeart/2005/8/layout/pyramid3"/>
    <dgm:cxn modelId="{02820D3E-8994-4452-9EE8-1F524027F609}" type="presParOf" srcId="{C076F6AA-DD14-46CF-91E4-B99128ABFA7E}" destId="{84684E14-A4D4-4F8C-806A-D83AFDF275CD}" srcOrd="1" destOrd="0" presId="urn:microsoft.com/office/officeart/2005/8/layout/pyramid3"/>
    <dgm:cxn modelId="{54764F83-C83A-44A8-8DA3-02B77D985B53}" type="presParOf" srcId="{BD84C9FA-8EB4-4B18-9C44-3ACDE65DB3A6}" destId="{5D7DBBA0-684B-4A30-BDD6-984457D4F9A1}" srcOrd="1" destOrd="0" presId="urn:microsoft.com/office/officeart/2005/8/layout/pyramid3"/>
    <dgm:cxn modelId="{BCEDBA63-AD6C-4131-AB35-056CB346E7B7}" type="presParOf" srcId="{5D7DBBA0-684B-4A30-BDD6-984457D4F9A1}" destId="{03959359-7111-4BBD-AD3D-EDE30B0C6A80}" srcOrd="0" destOrd="0" presId="urn:microsoft.com/office/officeart/2005/8/layout/pyramid3"/>
    <dgm:cxn modelId="{20224338-2805-4FCF-84F0-565A48737AE2}" type="presParOf" srcId="{5D7DBBA0-684B-4A30-BDD6-984457D4F9A1}" destId="{6A1DB9C8-420C-42A3-A737-70CBCACCA252}" srcOrd="1" destOrd="0" presId="urn:microsoft.com/office/officeart/2005/8/layout/pyramid3"/>
    <dgm:cxn modelId="{2B606CCC-0D7D-4427-9618-F0D67E591171}" type="presParOf" srcId="{BD84C9FA-8EB4-4B18-9C44-3ACDE65DB3A6}" destId="{5736480D-2E68-4A29-8E61-69B5A9688A01}" srcOrd="2" destOrd="0" presId="urn:microsoft.com/office/officeart/2005/8/layout/pyramid3"/>
    <dgm:cxn modelId="{B6B31F22-B46A-4C69-BC6D-86F498F20167}" type="presParOf" srcId="{5736480D-2E68-4A29-8E61-69B5A9688A01}" destId="{EEE3DB88-B059-4204-AC9F-13F0B89B4747}" srcOrd="0" destOrd="0" presId="urn:microsoft.com/office/officeart/2005/8/layout/pyramid3"/>
    <dgm:cxn modelId="{1660751F-4001-4A6D-9238-F49DC164D98F}" type="presParOf" srcId="{5736480D-2E68-4A29-8E61-69B5A9688A01}" destId="{51A7E089-0DFF-412F-B2B3-2E857D8FD215}" srcOrd="1" destOrd="0" presId="urn:microsoft.com/office/officeart/2005/8/layout/pyramid3"/>
    <dgm:cxn modelId="{78E2B479-9092-4E62-ACEB-1DA053133FB4}" type="presParOf" srcId="{BD84C9FA-8EB4-4B18-9C44-3ACDE65DB3A6}" destId="{F5F7F84C-3AC0-4CFA-BC1A-C362831746CC}" srcOrd="3" destOrd="0" presId="urn:microsoft.com/office/officeart/2005/8/layout/pyramid3"/>
    <dgm:cxn modelId="{184AE309-3BF9-448C-859A-CC4102940E83}" type="presParOf" srcId="{F5F7F84C-3AC0-4CFA-BC1A-C362831746CC}" destId="{4719C244-6565-416B-A4D8-A1B75FB638D7}" srcOrd="0" destOrd="0" presId="urn:microsoft.com/office/officeart/2005/8/layout/pyramid3"/>
    <dgm:cxn modelId="{03727962-0AE3-4A9B-9962-6B6DC9313EA4}" type="presParOf" srcId="{F5F7F84C-3AC0-4CFA-BC1A-C362831746CC}" destId="{39622EBA-E647-4C58-B7B7-FB4618388518}" srcOrd="1" destOrd="0" presId="urn:microsoft.com/office/officeart/2005/8/layout/pyramid3"/>
    <dgm:cxn modelId="{1E3DEAC9-FEF8-48D9-AD67-5F000AE9BA53}" type="presParOf" srcId="{BD84C9FA-8EB4-4B18-9C44-3ACDE65DB3A6}" destId="{6763F160-D464-446F-84F3-AE6FA12E0813}" srcOrd="4" destOrd="0" presId="urn:microsoft.com/office/officeart/2005/8/layout/pyramid3"/>
    <dgm:cxn modelId="{3E99C0D7-E5EA-4273-AF86-881C9CB6D1AF}" type="presParOf" srcId="{6763F160-D464-446F-84F3-AE6FA12E0813}" destId="{13BF9796-5E34-4F97-8B4E-55ACB01F20BE}" srcOrd="0" destOrd="0" presId="urn:microsoft.com/office/officeart/2005/8/layout/pyramid3"/>
    <dgm:cxn modelId="{DB4CB91C-4DF4-46A7-8948-59CFE9D853E9}" type="presParOf" srcId="{6763F160-D464-446F-84F3-AE6FA12E0813}" destId="{B5C93107-EF62-4342-B191-6880C9592680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F63967-8608-4BF6-91BE-AA437F53742E}">
      <dsp:nvSpPr>
        <dsp:cNvPr id="0" name=""/>
        <dsp:cNvSpPr/>
      </dsp:nvSpPr>
      <dsp:spPr>
        <a:xfrm rot="10800000">
          <a:off x="0" y="0"/>
          <a:ext cx="8229600" cy="990600"/>
        </a:xfrm>
        <a:prstGeom prst="trapezoid">
          <a:avLst>
            <a:gd name="adj" fmla="val 83077"/>
          </a:avLst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solidFill>
                <a:schemeClr val="tx1"/>
              </a:solidFill>
            </a:rPr>
            <a:t>STUDENT SUCCESS</a:t>
          </a:r>
          <a:endParaRPr lang="en-US" sz="4000" kern="1200" dirty="0">
            <a:solidFill>
              <a:schemeClr val="tx1"/>
            </a:solidFill>
          </a:endParaRPr>
        </a:p>
      </dsp:txBody>
      <dsp:txXfrm rot="-10800000">
        <a:off x="1440179" y="0"/>
        <a:ext cx="5349240" cy="990600"/>
      </dsp:txXfrm>
    </dsp:sp>
    <dsp:sp modelId="{03959359-7111-4BBD-AD3D-EDE30B0C6A80}">
      <dsp:nvSpPr>
        <dsp:cNvPr id="0" name=""/>
        <dsp:cNvSpPr/>
      </dsp:nvSpPr>
      <dsp:spPr>
        <a:xfrm rot="10800000">
          <a:off x="822960" y="990600"/>
          <a:ext cx="6583680" cy="990600"/>
        </a:xfrm>
        <a:prstGeom prst="trapezoid">
          <a:avLst>
            <a:gd name="adj" fmla="val 83077"/>
          </a:avLst>
        </a:prstGeom>
        <a:solidFill>
          <a:schemeClr val="accent5">
            <a:shade val="50000"/>
            <a:hueOff val="-215267"/>
            <a:satOff val="-5705"/>
            <a:lumOff val="1823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Institutional Learning Objectives (ILOs)</a:t>
          </a:r>
          <a:endParaRPr lang="en-US" sz="1800" kern="1200" dirty="0"/>
        </a:p>
      </dsp:txBody>
      <dsp:txXfrm rot="-10800000">
        <a:off x="1975103" y="990600"/>
        <a:ext cx="4279392" cy="990600"/>
      </dsp:txXfrm>
    </dsp:sp>
    <dsp:sp modelId="{EEE3DB88-B059-4204-AC9F-13F0B89B4747}">
      <dsp:nvSpPr>
        <dsp:cNvPr id="0" name=""/>
        <dsp:cNvSpPr/>
      </dsp:nvSpPr>
      <dsp:spPr>
        <a:xfrm rot="10800000">
          <a:off x="1645920" y="1981200"/>
          <a:ext cx="4937760" cy="990600"/>
        </a:xfrm>
        <a:prstGeom prst="trapezoid">
          <a:avLst>
            <a:gd name="adj" fmla="val 83077"/>
          </a:avLst>
        </a:prstGeom>
        <a:solidFill>
          <a:schemeClr val="accent5">
            <a:shade val="50000"/>
            <a:hueOff val="-430534"/>
            <a:satOff val="-11410"/>
            <a:lumOff val="3646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Program Level Outcomes (PLOs)</a:t>
          </a:r>
          <a:endParaRPr lang="en-US" sz="2000" kern="1200" dirty="0"/>
        </a:p>
      </dsp:txBody>
      <dsp:txXfrm rot="-10800000">
        <a:off x="2510027" y="1981200"/>
        <a:ext cx="3209544" cy="990600"/>
      </dsp:txXfrm>
    </dsp:sp>
    <dsp:sp modelId="{4719C244-6565-416B-A4D8-A1B75FB638D7}">
      <dsp:nvSpPr>
        <dsp:cNvPr id="0" name=""/>
        <dsp:cNvSpPr/>
      </dsp:nvSpPr>
      <dsp:spPr>
        <a:xfrm rot="10800000">
          <a:off x="2438397" y="2971800"/>
          <a:ext cx="3352804" cy="990600"/>
        </a:xfrm>
        <a:prstGeom prst="trapezoid">
          <a:avLst>
            <a:gd name="adj" fmla="val 83077"/>
          </a:avLst>
        </a:prstGeom>
        <a:solidFill>
          <a:schemeClr val="accent5">
            <a:shade val="50000"/>
            <a:hueOff val="-430534"/>
            <a:satOff val="-11410"/>
            <a:lumOff val="3646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 </a:t>
          </a:r>
          <a:endParaRPr lang="en-US" sz="2000" kern="1200" dirty="0"/>
        </a:p>
      </dsp:txBody>
      <dsp:txXfrm rot="-10800000">
        <a:off x="3025138" y="2971800"/>
        <a:ext cx="2179323" cy="990600"/>
      </dsp:txXfrm>
    </dsp:sp>
    <dsp:sp modelId="{13BF9796-5E34-4F97-8B4E-55ACB01F20BE}">
      <dsp:nvSpPr>
        <dsp:cNvPr id="0" name=""/>
        <dsp:cNvSpPr/>
      </dsp:nvSpPr>
      <dsp:spPr>
        <a:xfrm rot="10800000">
          <a:off x="3291840" y="3962400"/>
          <a:ext cx="1645920" cy="990600"/>
        </a:xfrm>
        <a:prstGeom prst="trapezoid">
          <a:avLst>
            <a:gd name="adj" fmla="val 83077"/>
          </a:avLst>
        </a:prstGeom>
        <a:solidFill>
          <a:schemeClr val="accent5">
            <a:shade val="50000"/>
            <a:hueOff val="-215267"/>
            <a:satOff val="-5705"/>
            <a:lumOff val="1823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</dsp:txBody>
      <dsp:txXfrm rot="-10800000">
        <a:off x="3291840" y="3962400"/>
        <a:ext cx="1645920" cy="990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791B2886-3DE7-4314-9CBC-3B17DE765A1E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85" tIns="46442" rIns="92885" bIns="4644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C5E1099A-B274-4BA3-ADB9-53C4365FD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02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1099A-B274-4BA3-ADB9-53C4365FD3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16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0A90-3117-43B6-BCBB-51D79CFDD44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3722613-27AD-4884-93E9-5F4D4628F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0A90-3117-43B6-BCBB-51D79CFDD44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2613-27AD-4884-93E9-5F4D4628F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0A90-3117-43B6-BCBB-51D79CFDD44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2613-27AD-4884-93E9-5F4D4628F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0A90-3117-43B6-BCBB-51D79CFDD44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2613-27AD-4884-93E9-5F4D4628F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0A90-3117-43B6-BCBB-51D79CFDD44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22613-27AD-4884-93E9-5F4D4628F1F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0A90-3117-43B6-BCBB-51D79CFDD44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2613-27AD-4884-93E9-5F4D4628F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0A90-3117-43B6-BCBB-51D79CFDD44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2613-27AD-4884-93E9-5F4D4628F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0A90-3117-43B6-BCBB-51D79CFDD44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2613-27AD-4884-93E9-5F4D4628F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0A90-3117-43B6-BCBB-51D79CFDD44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2613-27AD-4884-93E9-5F4D4628F1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0A90-3117-43B6-BCBB-51D79CFDD44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2613-27AD-4884-93E9-5F4D4628F1F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0A90-3117-43B6-BCBB-51D79CFDD44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3722613-27AD-4884-93E9-5F4D4628F1F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E5D30A90-3117-43B6-BCBB-51D79CFDD44F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3722613-27AD-4884-93E9-5F4D4628F1F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Learning Outcomes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Documenting Our Impact on </a:t>
            </a:r>
          </a:p>
          <a:p>
            <a:r>
              <a:rPr lang="en-US" dirty="0" smtClean="0"/>
              <a:t>Student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7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76200"/>
            <a:ext cx="5791200" cy="1371600"/>
          </a:xfrm>
        </p:spPr>
        <p:txBody>
          <a:bodyPr/>
          <a:lstStyle/>
          <a:p>
            <a:r>
              <a:rPr lang="en-US" dirty="0" smtClean="0"/>
              <a:t>The Bigger Picture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063379"/>
              </p:ext>
            </p:extLst>
          </p:nvPr>
        </p:nvGraphicFramePr>
        <p:xfrm>
          <a:off x="457200" y="1371600"/>
          <a:ext cx="8229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15442" y="5365943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Student Services</a:t>
            </a:r>
          </a:p>
          <a:p>
            <a:pPr algn="ctr"/>
            <a:r>
              <a:rPr lang="en-US" dirty="0" smtClean="0"/>
              <a:t>Course Instruction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44196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Student Learning Outcomes (SLOs)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78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438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cs typeface="Arial" pitchFamily="34" charset="0"/>
              </a:rPr>
              <a:t>What </a:t>
            </a:r>
            <a:r>
              <a:rPr lang="en-US" dirty="0" smtClean="0">
                <a:cs typeface="Arial" pitchFamily="34" charset="0"/>
              </a:rPr>
              <a:t>is an SLO? </a:t>
            </a:r>
            <a:r>
              <a:rPr lang="en-US" dirty="0" smtClean="0">
                <a:cs typeface="Arial" pitchFamily="34" charset="0"/>
              </a:rPr>
              <a:t/>
            </a:r>
            <a:br>
              <a:rPr lang="en-US" dirty="0" smtClean="0">
                <a:cs typeface="Arial" pitchFamily="34" charset="0"/>
              </a:rPr>
            </a:br>
            <a:r>
              <a:rPr lang="en-US" dirty="0" smtClean="0">
                <a:cs typeface="Arial" pitchFamily="34" charset="0"/>
              </a:rPr>
              <a:t>Student Learning Outcome </a:t>
            </a:r>
            <a:endParaRPr lang="en-US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Assessment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done at the course level;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tool to help determine 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if students are learning what it is that you want them to learn;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Have achieved the skills and skill sets that are important for success in a class or in a program;</a:t>
            </a:r>
          </a:p>
          <a:p>
            <a:pPr marL="457200" lvl="1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If improvements need to be made in instruction, assessments, materials selection, etc.;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If there are “holes” in the course or program curriculum.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261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SLOs Are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382000" cy="26670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SLOs are NOT anything different than what a good instructor already does. </a:t>
            </a:r>
            <a:endParaRPr lang="en-US" sz="2400" b="1" dirty="0" smtClean="0"/>
          </a:p>
          <a:p>
            <a:pPr marL="0" indent="0" algn="ctr">
              <a:buNone/>
            </a:pPr>
            <a:endParaRPr lang="en-US" sz="2400" b="1" dirty="0"/>
          </a:p>
          <a:p>
            <a:pPr algn="ctr"/>
            <a:r>
              <a:rPr lang="en-US" sz="2400" b="1" dirty="0" smtClean="0"/>
              <a:t>SLOs </a:t>
            </a:r>
            <a:r>
              <a:rPr lang="en-US" sz="2400" b="1" dirty="0" smtClean="0"/>
              <a:t>are NOT used to take punitive measures against instructors.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algn="ctr"/>
            <a:r>
              <a:rPr lang="en-US" sz="2400" b="1" dirty="0" smtClean="0"/>
              <a:t>SLOs </a:t>
            </a:r>
            <a:r>
              <a:rPr lang="en-US" sz="2400" b="1" dirty="0" smtClean="0"/>
              <a:t>are not Institutional Learning Outcomes (ILOs).    </a:t>
            </a:r>
          </a:p>
        </p:txBody>
      </p:sp>
    </p:spTree>
    <p:extLst>
      <p:ext uri="{BB962C8B-B14F-4D97-AF65-F5344CB8AC3E}">
        <p14:creationId xmlns:p14="http://schemas.microsoft.com/office/powerpoint/2010/main" val="364717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Involvement!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/>
          <a:lstStyle/>
          <a:p>
            <a:pPr algn="ctr"/>
            <a:r>
              <a:rPr lang="en-US" sz="2800" dirty="0" smtClean="0"/>
              <a:t>We </a:t>
            </a:r>
            <a:r>
              <a:rPr lang="en-US" sz="2800" u="sng" dirty="0" smtClean="0"/>
              <a:t>NEED</a:t>
            </a:r>
            <a:r>
              <a:rPr lang="en-US" sz="2800" dirty="0" smtClean="0"/>
              <a:t> to have you involved!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algn="ctr"/>
            <a:r>
              <a:rPr lang="en-US" sz="2800" dirty="0" smtClean="0"/>
              <a:t>We </a:t>
            </a:r>
            <a:r>
              <a:rPr lang="en-US" sz="2800" u="sng" dirty="0" smtClean="0"/>
              <a:t>WANT</a:t>
            </a:r>
            <a:r>
              <a:rPr lang="en-US" sz="2800" dirty="0" smtClean="0"/>
              <a:t> you to be involved!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algn="ctr"/>
            <a:r>
              <a:rPr lang="en-US" sz="2800" dirty="0" smtClean="0"/>
              <a:t>WE </a:t>
            </a:r>
            <a:r>
              <a:rPr lang="en-US" sz="2800" u="sng" dirty="0" smtClean="0"/>
              <a:t>VALUE</a:t>
            </a:r>
            <a:r>
              <a:rPr lang="en-US" sz="2800" dirty="0" smtClean="0"/>
              <a:t> YOUR INPUT!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 descr="C:\Users\sydney.rice\AppData\Local\Microsoft\Windows\Temporary Internet Files\Content.IE5\8RUF39SO\MC91022094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4" y="4876800"/>
            <a:ext cx="8458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25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373563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List ALL SLOs on your syllabus. 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Assess the SLO(s) for your class that are being done during the term.  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Give the data to the lead instructor.  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smtClean="0"/>
              <a:t>If you are the only instructor for a course, or the Lead Instructor, turn in your Cycle Assessment form at the end to the semester.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000" dirty="0" smtClean="0"/>
              <a:t>Not </a:t>
            </a:r>
            <a:r>
              <a:rPr lang="en-US" sz="3000" dirty="0"/>
              <a:t>all classes will have an SLO to be assessed</a:t>
            </a:r>
            <a:r>
              <a:rPr lang="en-US" sz="3000" dirty="0" smtClean="0"/>
              <a:t>. Your department chair will let you know!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1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If you have questions about the SLO process, please feel free to contact me!    </a:t>
            </a:r>
          </a:p>
          <a:p>
            <a:pPr algn="ctr"/>
            <a:r>
              <a:rPr lang="en-US" sz="4000" dirty="0" smtClean="0"/>
              <a:t>Sydney.rice@imperial.edu</a:t>
            </a:r>
          </a:p>
          <a:p>
            <a:pPr algn="ctr"/>
            <a:r>
              <a:rPr lang="en-US" sz="4000" dirty="0" smtClean="0"/>
              <a:t>355-6228</a:t>
            </a:r>
            <a:endParaRPr lang="en-US" sz="4000" dirty="0"/>
          </a:p>
        </p:txBody>
      </p:sp>
      <p:pic>
        <p:nvPicPr>
          <p:cNvPr id="3074" name="Picture 2" descr="C:\Users\sydney.rice\AppData\Local\Microsoft\Windows\Temporary Internet Files\Content.IE5\69Q6GFP5\MC90034183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733800"/>
            <a:ext cx="3657600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6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266</TotalTime>
  <Words>273</Words>
  <Application>Microsoft Office PowerPoint</Application>
  <PresentationFormat>On-screen Show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Student Learning Outcomes</vt:lpstr>
      <vt:lpstr>The Bigger Picture</vt:lpstr>
      <vt:lpstr>What is an SLO?  Student Learning Outcome </vt:lpstr>
      <vt:lpstr>What SLOs Are NOT</vt:lpstr>
      <vt:lpstr>Involvement!</vt:lpstr>
      <vt:lpstr>Responsibilities</vt:lpstr>
      <vt:lpstr>CONTACT</vt:lpstr>
    </vt:vector>
  </TitlesOfParts>
  <Company>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Learning Outcomes</dc:title>
  <dc:creator>x</dc:creator>
  <cp:lastModifiedBy>Sydney Rice</cp:lastModifiedBy>
  <cp:revision>20</cp:revision>
  <cp:lastPrinted>2012-08-16T18:10:46Z</cp:lastPrinted>
  <dcterms:created xsi:type="dcterms:W3CDTF">2012-08-03T04:07:00Z</dcterms:created>
  <dcterms:modified xsi:type="dcterms:W3CDTF">2012-08-16T18:29:18Z</dcterms:modified>
</cp:coreProperties>
</file>