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87" r:id="rId2"/>
    <p:sldId id="273" r:id="rId3"/>
    <p:sldId id="277" r:id="rId4"/>
    <p:sldId id="278" r:id="rId5"/>
    <p:sldId id="279" r:id="rId6"/>
    <p:sldId id="280" r:id="rId7"/>
    <p:sldId id="282" r:id="rId8"/>
    <p:sldId id="283" r:id="rId9"/>
    <p:sldId id="294" r:id="rId10"/>
    <p:sldId id="319" r:id="rId11"/>
    <p:sldId id="296" r:id="rId12"/>
    <p:sldId id="297" r:id="rId13"/>
    <p:sldId id="295" r:id="rId14"/>
    <p:sldId id="340" r:id="rId15"/>
    <p:sldId id="339" r:id="rId16"/>
    <p:sldId id="338" r:id="rId17"/>
    <p:sldId id="288" r:id="rId18"/>
    <p:sldId id="270" r:id="rId19"/>
    <p:sldId id="337" r:id="rId20"/>
    <p:sldId id="284" r:id="rId21"/>
    <p:sldId id="293" r:id="rId22"/>
    <p:sldId id="263" r:id="rId23"/>
    <p:sldId id="321" r:id="rId24"/>
    <p:sldId id="312" r:id="rId25"/>
    <p:sldId id="316" r:id="rId26"/>
    <p:sldId id="317" r:id="rId27"/>
    <p:sldId id="318" r:id="rId28"/>
    <p:sldId id="298" r:id="rId29"/>
    <p:sldId id="299" r:id="rId30"/>
    <p:sldId id="300" r:id="rId31"/>
    <p:sldId id="301" r:id="rId32"/>
    <p:sldId id="302" r:id="rId33"/>
    <p:sldId id="303" r:id="rId34"/>
    <p:sldId id="304" r:id="rId35"/>
    <p:sldId id="305" r:id="rId36"/>
    <p:sldId id="322" r:id="rId37"/>
    <p:sldId id="306" r:id="rId38"/>
    <p:sldId id="307" r:id="rId39"/>
    <p:sldId id="308" r:id="rId40"/>
    <p:sldId id="309" r:id="rId41"/>
    <p:sldId id="310" r:id="rId42"/>
    <p:sldId id="311" r:id="rId43"/>
    <p:sldId id="320" r:id="rId44"/>
    <p:sldId id="257" r:id="rId45"/>
    <p:sldId id="258" r:id="rId46"/>
    <p:sldId id="259" r:id="rId47"/>
    <p:sldId id="261" r:id="rId48"/>
    <p:sldId id="262" r:id="rId49"/>
    <p:sldId id="323" r:id="rId50"/>
    <p:sldId id="269" r:id="rId51"/>
    <p:sldId id="285" r:id="rId52"/>
    <p:sldId id="324" r:id="rId53"/>
    <p:sldId id="325" r:id="rId54"/>
    <p:sldId id="326" r:id="rId55"/>
    <p:sldId id="329" r:id="rId56"/>
    <p:sldId id="327" r:id="rId57"/>
    <p:sldId id="330" r:id="rId58"/>
    <p:sldId id="328" r:id="rId59"/>
    <p:sldId id="331" r:id="rId60"/>
    <p:sldId id="332" r:id="rId61"/>
    <p:sldId id="333" r:id="rId62"/>
    <p:sldId id="334" r:id="rId63"/>
    <p:sldId id="335" r:id="rId64"/>
    <p:sldId id="336" r:id="rId65"/>
    <p:sldId id="289"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26" autoAdjust="0"/>
    <p:restoredTop sz="94660"/>
  </p:normalViewPr>
  <p:slideViewPr>
    <p:cSldViewPr>
      <p:cViewPr>
        <p:scale>
          <a:sx n="100" d="100"/>
          <a:sy n="100" d="100"/>
        </p:scale>
        <p:origin x="-12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c:v>
                </c:pt>
              </c:strCache>
            </c:strRef>
          </c:tx>
          <c:cat>
            <c:strRef>
              <c:f>Sheet1!$A$2:$A$7</c:f>
              <c:strCache>
                <c:ptCount val="6"/>
                <c:pt idx="0">
                  <c:v>Student Progress and Achievement</c:v>
                </c:pt>
                <c:pt idx="1">
                  <c:v>Persistence Rate</c:v>
                </c:pt>
                <c:pt idx="2">
                  <c:v>Success Rate for Credit Voc</c:v>
                </c:pt>
                <c:pt idx="3">
                  <c:v>Success Rate for Basic Skills</c:v>
                </c:pt>
                <c:pt idx="4">
                  <c:v>Improvement rate Basic Skills</c:v>
                </c:pt>
                <c:pt idx="5">
                  <c:v>Improvement Rate ESL</c:v>
                </c:pt>
              </c:strCache>
            </c:strRef>
          </c:cat>
          <c:val>
            <c:numRef>
              <c:f>Sheet1!$B$2:$B$7</c:f>
              <c:numCache>
                <c:formatCode>0.0</c:formatCode>
                <c:ptCount val="6"/>
                <c:pt idx="0">
                  <c:v>40</c:v>
                </c:pt>
                <c:pt idx="1">
                  <c:v>74.3</c:v>
                </c:pt>
                <c:pt idx="2">
                  <c:v>77.5</c:v>
                </c:pt>
                <c:pt idx="3">
                  <c:v>64.2</c:v>
                </c:pt>
                <c:pt idx="4">
                  <c:v>57.8</c:v>
                </c:pt>
                <c:pt idx="5">
                  <c:v>31.4</c:v>
                </c:pt>
              </c:numCache>
            </c:numRef>
          </c:val>
        </c:ser>
        <c:dLbls>
          <c:showVal val="1"/>
        </c:dLbls>
        <c:overlap val="-25"/>
        <c:axId val="76198272"/>
        <c:axId val="76199808"/>
      </c:barChart>
      <c:catAx>
        <c:axId val="76198272"/>
        <c:scaling>
          <c:orientation val="minMax"/>
        </c:scaling>
        <c:axPos val="l"/>
        <c:majorTickMark val="none"/>
        <c:tickLblPos val="nextTo"/>
        <c:crossAx val="76199808"/>
        <c:crosses val="autoZero"/>
        <c:auto val="1"/>
        <c:lblAlgn val="ctr"/>
        <c:lblOffset val="100"/>
      </c:catAx>
      <c:valAx>
        <c:axId val="76199808"/>
        <c:scaling>
          <c:orientation val="minMax"/>
        </c:scaling>
        <c:delete val="1"/>
        <c:axPos val="b"/>
        <c:numFmt formatCode="0.0" sourceLinked="1"/>
        <c:majorTickMark val="none"/>
        <c:tickLblPos val="none"/>
        <c:crossAx val="76198272"/>
        <c:crosses val="autoZero"/>
        <c:crossBetween val="between"/>
      </c:valAx>
    </c:plotArea>
    <c:legend>
      <c:legendPos val="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BE20B37-C486-41E3-B2FD-C0137DD94480}" type="datetimeFigureOut">
              <a:rPr lang="en-US" smtClean="0"/>
              <a:pPr/>
              <a:t>3/17/2011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ECA979-3E7D-4EB3-9120-4569701DE6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8825DD-47C1-3349-B386-8125A8A4B94A}" type="slidenum">
              <a:rPr lang="en-US">
                <a:ea typeface="ＭＳ Ｐゴシック" pitchFamily="-105" charset="-128"/>
                <a:cs typeface="ＭＳ Ｐゴシック" pitchFamily="-105" charset="-128"/>
              </a:rPr>
              <a:pPr fontAlgn="base">
                <a:spcBef>
                  <a:spcPct val="0"/>
                </a:spcBef>
                <a:spcAft>
                  <a:spcPct val="0"/>
                </a:spcAft>
              </a:pPr>
              <a:t>24</a:t>
            </a:fld>
            <a:endParaRPr lang="en-US">
              <a:ea typeface="ＭＳ Ｐゴシック" pitchFamily="-105" charset="-128"/>
              <a:cs typeface="ＭＳ Ｐゴシック"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AD49CD-78CD-D14E-801B-73F898BD779B}" type="slidenum">
              <a:rPr lang="en-US">
                <a:ea typeface="ＭＳ Ｐゴシック" pitchFamily="-105" charset="-128"/>
                <a:cs typeface="ＭＳ Ｐゴシック" pitchFamily="-105" charset="-128"/>
              </a:rPr>
              <a:pPr fontAlgn="base">
                <a:spcBef>
                  <a:spcPct val="0"/>
                </a:spcBef>
                <a:spcAft>
                  <a:spcPct val="0"/>
                </a:spcAft>
              </a:pPr>
              <a:t>33</a:t>
            </a:fld>
            <a:endParaRPr lang="en-US">
              <a:ea typeface="ＭＳ Ｐゴシック" pitchFamily="-105" charset="-128"/>
              <a:cs typeface="ＭＳ Ｐゴシック" pitchFamily="-10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3E6011-AB49-214B-8CE0-0B3430CEA493}" type="slidenum">
              <a:rPr lang="en-US">
                <a:ea typeface="ＭＳ Ｐゴシック" pitchFamily="-105" charset="-128"/>
                <a:cs typeface="ＭＳ Ｐゴシック" pitchFamily="-105" charset="-128"/>
              </a:rPr>
              <a:pPr fontAlgn="base">
                <a:spcBef>
                  <a:spcPct val="0"/>
                </a:spcBef>
                <a:spcAft>
                  <a:spcPct val="0"/>
                </a:spcAft>
              </a:pPr>
              <a:t>34</a:t>
            </a:fld>
            <a:endParaRPr lang="en-US">
              <a:ea typeface="ＭＳ Ｐゴシック" pitchFamily="-105" charset="-128"/>
              <a:cs typeface="ＭＳ Ｐゴシック" pitchFamily="-10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9DA87-5CA2-F846-96E4-17DC6F193017}" type="slidenum">
              <a:rPr lang="en-US">
                <a:ea typeface="ＭＳ Ｐゴシック" pitchFamily="-105" charset="-128"/>
                <a:cs typeface="ＭＳ Ｐゴシック" pitchFamily="-105" charset="-128"/>
              </a:rPr>
              <a:pPr fontAlgn="base">
                <a:spcBef>
                  <a:spcPct val="0"/>
                </a:spcBef>
                <a:spcAft>
                  <a:spcPct val="0"/>
                </a:spcAft>
              </a:pPr>
              <a:t>35</a:t>
            </a:fld>
            <a:endParaRPr lang="en-US">
              <a:ea typeface="ＭＳ Ｐゴシック" pitchFamily="-105" charset="-128"/>
              <a:cs typeface="ＭＳ Ｐゴシック" pitchFamily="-10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292" name="Slide Number Placeholder 3"/>
          <p:cNvSpPr>
            <a:spLocks noGrp="1"/>
          </p:cNvSpPr>
          <p:nvPr>
            <p:ph type="sldNum" sz="quarter" idx="5"/>
          </p:nvPr>
        </p:nvSpPr>
        <p:spPr bwMode="auto">
          <a:noFill/>
          <a:ln>
            <a:miter lim="800000"/>
            <a:headEnd/>
            <a:tailEnd/>
          </a:ln>
        </p:spPr>
        <p:txBody>
          <a:bodyPr/>
          <a:lstStyle/>
          <a:p>
            <a:fld id="{25D83190-56E0-6148-B72A-7FBBF80D854D}" type="slidenum">
              <a:rPr lang="en-US"/>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3316" name="Slide Number Placeholder 3"/>
          <p:cNvSpPr>
            <a:spLocks noGrp="1"/>
          </p:cNvSpPr>
          <p:nvPr>
            <p:ph type="sldNum" sz="quarter" idx="5"/>
          </p:nvPr>
        </p:nvSpPr>
        <p:spPr bwMode="auto">
          <a:noFill/>
          <a:ln>
            <a:miter lim="800000"/>
            <a:headEnd/>
            <a:tailEnd/>
          </a:ln>
        </p:spPr>
        <p:txBody>
          <a:bodyPr/>
          <a:lstStyle/>
          <a:p>
            <a:fld id="{9558B4EB-1990-1943-A1FA-A7264014BB4F}" type="slidenum">
              <a:rPr lang="en-US"/>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a:lstStyle/>
          <a:p>
            <a:fld id="{56189A16-157C-EE4E-B4DF-FEAF624BF6CD}" type="slidenum">
              <a:rPr lang="en-US"/>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a:lstStyle/>
          <a:p>
            <a:fld id="{DD03865C-226F-284E-B372-CF27FF9093AF}" type="slidenum">
              <a:rPr lang="en-US"/>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8" name="Slide Number Placeholder 3"/>
          <p:cNvSpPr>
            <a:spLocks noGrp="1"/>
          </p:cNvSpPr>
          <p:nvPr>
            <p:ph type="sldNum" sz="quarter" idx="5"/>
          </p:nvPr>
        </p:nvSpPr>
        <p:spPr bwMode="auto">
          <a:noFill/>
          <a:ln>
            <a:miter lim="800000"/>
            <a:headEnd/>
            <a:tailEnd/>
          </a:ln>
        </p:spPr>
        <p:txBody>
          <a:bodyPr/>
          <a:lstStyle/>
          <a:p>
            <a:fld id="{690F123C-B838-A54E-8513-740A000B35D2}" type="slidenum">
              <a:rPr lang="en-US"/>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8A1C1705-1697-9D4A-8A0B-D37FB9DC55B4}" type="slidenum">
              <a:rPr lang="en-US"/>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
          <p:cNvSpPr>
            <a:spLocks noGrp="1" noRot="1" noChangeAspect="1" noChangeArrowheads="1"/>
          </p:cNvSpPr>
          <p:nvPr>
            <p:ph type="sldImg"/>
          </p:nvPr>
        </p:nvSpPr>
        <p:spPr>
          <a:solidFill>
            <a:srgbClr val="FFFFFF"/>
          </a:solidFill>
          <a:ln/>
        </p:spPr>
      </p:sp>
      <p:sp>
        <p:nvSpPr>
          <p:cNvPr id="232451" name="Rectangle 2"/>
          <p:cNvSpPr>
            <a:spLocks noGrp="1" noChangeArrowheads="1"/>
          </p:cNvSpPr>
          <p:nvPr>
            <p:ph type="body" idx="1"/>
          </p:nvPr>
        </p:nvSpPr>
        <p:spPr>
          <a:noFill/>
          <a:ln/>
        </p:spPr>
        <p:txBody>
          <a:bodyPr/>
          <a:lstStyle/>
          <a:p>
            <a:pPr marL="40442">
              <a:spcBef>
                <a:spcPts val="433"/>
              </a:spcBef>
            </a:pPr>
            <a:endParaRPr lang="en-US" dirty="0" smtClean="0">
              <a:solidFill>
                <a:srgbClr val="000000"/>
              </a:solidFill>
              <a:latin typeface="Times" charset="0"/>
              <a:cs typeface="Times" charset="0"/>
              <a:sym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C7ADC-C0B4-3A4D-99B1-77429166F2F0}" type="slidenum">
              <a:rPr lang="en-US">
                <a:ea typeface="ＭＳ Ｐゴシック" pitchFamily="-105" charset="-128"/>
                <a:cs typeface="ＭＳ Ｐゴシック" pitchFamily="-105" charset="-128"/>
              </a:rPr>
              <a:pPr fontAlgn="base">
                <a:spcBef>
                  <a:spcPct val="0"/>
                </a:spcBef>
                <a:spcAft>
                  <a:spcPct val="0"/>
                </a:spcAft>
              </a:pPr>
              <a:t>25</a:t>
            </a:fld>
            <a:endParaRPr lang="en-US">
              <a:ea typeface="ＭＳ Ｐゴシック" pitchFamily="-105" charset="-128"/>
              <a:cs typeface="ＭＳ Ｐゴシック" pitchFamily="-10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720E64-AA22-D340-B3C5-F3220625A0A7}" type="slidenum">
              <a:rPr lang="en-US">
                <a:ea typeface="ＭＳ Ｐゴシック" pitchFamily="-105" charset="-128"/>
                <a:cs typeface="ＭＳ Ｐゴシック" pitchFamily="-105" charset="-128"/>
              </a:rPr>
              <a:pPr fontAlgn="base">
                <a:spcBef>
                  <a:spcPct val="0"/>
                </a:spcBef>
                <a:spcAft>
                  <a:spcPct val="0"/>
                </a:spcAft>
              </a:pPr>
              <a:t>26</a:t>
            </a:fld>
            <a:endParaRPr lang="en-US">
              <a:ea typeface="ＭＳ Ｐゴシック" pitchFamily="-105" charset="-128"/>
              <a:cs typeface="ＭＳ Ｐゴシック" pitchFamily="-10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E52130-D876-294F-935C-0B9E8DB8F1C8}" type="slidenum">
              <a:rPr lang="en-US">
                <a:ea typeface="ＭＳ Ｐゴシック" pitchFamily="-105" charset="-128"/>
                <a:cs typeface="ＭＳ Ｐゴシック" pitchFamily="-105" charset="-128"/>
              </a:rPr>
              <a:pPr fontAlgn="base">
                <a:spcBef>
                  <a:spcPct val="0"/>
                </a:spcBef>
                <a:spcAft>
                  <a:spcPct val="0"/>
                </a:spcAft>
              </a:pPr>
              <a:t>27</a:t>
            </a:fld>
            <a:endParaRPr lang="en-US">
              <a:ea typeface="ＭＳ Ｐゴシック" pitchFamily="-105" charset="-128"/>
              <a:cs typeface="ＭＳ Ｐゴシック" pitchFamily="-10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D5562-CEBC-2044-A113-174798AE93A1}" type="slidenum">
              <a:rPr lang="en-US">
                <a:ea typeface="ＭＳ Ｐゴシック" pitchFamily="-105" charset="-128"/>
                <a:cs typeface="ＭＳ Ｐゴシック" pitchFamily="-105" charset="-128"/>
              </a:rPr>
              <a:pPr fontAlgn="base">
                <a:spcBef>
                  <a:spcPct val="0"/>
                </a:spcBef>
                <a:spcAft>
                  <a:spcPct val="0"/>
                </a:spcAft>
              </a:pPr>
              <a:t>28</a:t>
            </a:fld>
            <a:endParaRPr lang="en-US">
              <a:ea typeface="ＭＳ Ｐゴシック" pitchFamily="-105" charset="-128"/>
              <a:cs typeface="ＭＳ Ｐゴシック" pitchFamily="-10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FFCDEB-6C14-B048-8951-C6498C2C1C36}" type="slidenum">
              <a:rPr lang="en-US">
                <a:ea typeface="ＭＳ Ｐゴシック" pitchFamily="-105" charset="-128"/>
                <a:cs typeface="ＭＳ Ｐゴシック" pitchFamily="-105" charset="-128"/>
              </a:rPr>
              <a:pPr fontAlgn="base">
                <a:spcBef>
                  <a:spcPct val="0"/>
                </a:spcBef>
                <a:spcAft>
                  <a:spcPct val="0"/>
                </a:spcAft>
              </a:pPr>
              <a:t>29</a:t>
            </a:fld>
            <a:endParaRPr lang="en-US">
              <a:ea typeface="ＭＳ Ｐゴシック" pitchFamily="-105" charset="-128"/>
              <a:cs typeface="ＭＳ Ｐゴシック"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4E291A-242C-FE4D-A40C-FB4BFDFE31ED}" type="slidenum">
              <a:rPr lang="en-US">
                <a:ea typeface="ＭＳ Ｐゴシック" pitchFamily="-105" charset="-128"/>
                <a:cs typeface="ＭＳ Ｐゴシック" pitchFamily="-105" charset="-128"/>
              </a:rPr>
              <a:pPr fontAlgn="base">
                <a:spcBef>
                  <a:spcPct val="0"/>
                </a:spcBef>
                <a:spcAft>
                  <a:spcPct val="0"/>
                </a:spcAft>
              </a:pPr>
              <a:t>30</a:t>
            </a:fld>
            <a:endParaRPr lang="en-US">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AA69F0-26A8-E04B-8B76-20E6A740B17C}" type="slidenum">
              <a:rPr lang="en-US">
                <a:ea typeface="ＭＳ Ｐゴシック" pitchFamily="-105" charset="-128"/>
                <a:cs typeface="ＭＳ Ｐゴシック" pitchFamily="-105" charset="-128"/>
              </a:rPr>
              <a:pPr fontAlgn="base">
                <a:spcBef>
                  <a:spcPct val="0"/>
                </a:spcBef>
                <a:spcAft>
                  <a:spcPct val="0"/>
                </a:spcAft>
              </a:pPr>
              <a:t>31</a:t>
            </a:fld>
            <a:endParaRPr lang="en-US">
              <a:ea typeface="ＭＳ Ｐゴシック" pitchFamily="-105" charset="-128"/>
              <a:cs typeface="ＭＳ Ｐゴシック" pitchFamily="-10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30ABD1-6B64-7A42-8A9F-F7A28085A3E4}" type="slidenum">
              <a:rPr lang="en-US">
                <a:ea typeface="ＭＳ Ｐゴシック" pitchFamily="-105" charset="-128"/>
                <a:cs typeface="ＭＳ Ｐゴシック" pitchFamily="-105" charset="-128"/>
              </a:rPr>
              <a:pPr fontAlgn="base">
                <a:spcBef>
                  <a:spcPct val="0"/>
                </a:spcBef>
                <a:spcAft>
                  <a:spcPct val="0"/>
                </a:spcAft>
              </a:pPr>
              <a:t>32</a:t>
            </a:fld>
            <a:endParaRPr lang="en-US">
              <a:ea typeface="ＭＳ Ｐゴシック" pitchFamily="-105" charset="-128"/>
              <a:cs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C98066-7262-423F-9022-D025D4933D89}"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C98066-7262-423F-9022-D025D4933D89}"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C98066-7262-423F-9022-D025D4933D89}"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C98066-7262-423F-9022-D025D4933D89}"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C98066-7262-423F-9022-D025D4933D89}"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C98066-7262-423F-9022-D025D4933D89}" type="datetimeFigureOut">
              <a:rPr lang="en-US" smtClean="0"/>
              <a:pPr/>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C98066-7262-423F-9022-D025D4933D89}" type="datetimeFigureOut">
              <a:rPr lang="en-US" smtClean="0"/>
              <a:pPr/>
              <a:t>3/17/2011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C98066-7262-423F-9022-D025D4933D89}" type="datetimeFigureOut">
              <a:rPr lang="en-US" smtClean="0"/>
              <a:pPr/>
              <a:t>3/17/2011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98066-7262-423F-9022-D025D4933D89}" type="datetimeFigureOut">
              <a:rPr lang="en-US" smtClean="0"/>
              <a:pPr/>
              <a:t>3/17/2011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C98066-7262-423F-9022-D025D4933D89}" type="datetimeFigureOut">
              <a:rPr lang="en-US" smtClean="0"/>
              <a:pPr/>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C98066-7262-423F-9022-D025D4933D89}" type="datetimeFigureOut">
              <a:rPr lang="en-US" smtClean="0"/>
              <a:pPr/>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48C3-D1B3-48AD-9118-A586D62994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98066-7262-423F-9022-D025D4933D89}" type="datetimeFigureOut">
              <a:rPr lang="en-US" smtClean="0"/>
              <a:pPr/>
              <a:t>3/17/2011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148C3-D1B3-48AD-9118-A586D62994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Excel_97-2003_Worksheet2.xls"/><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97-2003_Worksheet3.xls"/><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Excel_97-2003_Worksheet4.xls"/><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Microsoft_Office_Excel_97-2003_Worksheet5.xls"/><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Microsoft_Office_Excel_97-2003_Worksheet6.xls"/><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areerladdersproject.org/videoa/vpages/bridgetobiotech.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snell@losmedanos.edu" TargetMode="External"/><Relationship Id="rId2" Type="http://schemas.openxmlformats.org/officeDocument/2006/relationships/hyperlink" Target="mailto:khern@chabotcollege.edu"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rpgroup.org/resour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990600"/>
            <a:ext cx="7696200" cy="4708981"/>
          </a:xfrm>
          <a:prstGeom prst="rect">
            <a:avLst/>
          </a:prstGeom>
        </p:spPr>
        <p:txBody>
          <a:bodyPr wrap="square">
            <a:spAutoFit/>
          </a:bodyPr>
          <a:lstStyle/>
          <a:p>
            <a:pPr algn="ctr"/>
            <a:r>
              <a:rPr lang="en-US" sz="4400" b="1" dirty="0" smtClean="0">
                <a:solidFill>
                  <a:schemeClr val="accent1">
                    <a:lumMod val="75000"/>
                  </a:schemeClr>
                </a:solidFill>
                <a:effectLst>
                  <a:outerShdw blurRad="38100" dist="38100" dir="2700000" algn="tl">
                    <a:srgbClr val="000000">
                      <a:alpha val="43137"/>
                    </a:srgbClr>
                  </a:outerShdw>
                </a:effectLst>
              </a:rPr>
              <a:t>Professional Development Day</a:t>
            </a:r>
            <a:br>
              <a:rPr lang="en-US" sz="4400" b="1" dirty="0" smtClean="0">
                <a:solidFill>
                  <a:schemeClr val="accent1">
                    <a:lumMod val="75000"/>
                  </a:schemeClr>
                </a:solidFill>
                <a:effectLst>
                  <a:outerShdw blurRad="38100" dist="38100" dir="2700000" algn="tl">
                    <a:srgbClr val="000000">
                      <a:alpha val="43137"/>
                    </a:srgbClr>
                  </a:outerShdw>
                </a:effectLst>
              </a:rPr>
            </a:br>
            <a:r>
              <a:rPr lang="en-US" sz="4400" b="1" dirty="0" smtClean="0">
                <a:solidFill>
                  <a:schemeClr val="accent1">
                    <a:lumMod val="75000"/>
                  </a:schemeClr>
                </a:solidFill>
                <a:effectLst>
                  <a:outerShdw blurRad="38100" dist="38100" dir="2700000" algn="tl">
                    <a:srgbClr val="000000">
                      <a:alpha val="43137"/>
                    </a:srgbClr>
                  </a:outerShdw>
                </a:effectLst>
              </a:rPr>
              <a:t>January 27, 2011</a:t>
            </a:r>
            <a:br>
              <a:rPr lang="en-US" sz="4400" b="1" dirty="0" smtClean="0">
                <a:solidFill>
                  <a:schemeClr val="accent1">
                    <a:lumMod val="75000"/>
                  </a:schemeClr>
                </a:solidFill>
                <a:effectLst>
                  <a:outerShdw blurRad="38100" dist="38100" dir="2700000" algn="tl">
                    <a:srgbClr val="000000">
                      <a:alpha val="43137"/>
                    </a:srgbClr>
                  </a:outerShdw>
                </a:effectLst>
              </a:rPr>
            </a:br>
            <a:r>
              <a:rPr lang="en-US" sz="4400" b="1" dirty="0" smtClean="0">
                <a:solidFill>
                  <a:schemeClr val="accent1">
                    <a:lumMod val="75000"/>
                  </a:schemeClr>
                </a:solidFill>
                <a:effectLst>
                  <a:outerShdw blurRad="38100" dist="38100" dir="2700000" algn="tl">
                    <a:srgbClr val="000000">
                      <a:alpha val="43137"/>
                    </a:srgbClr>
                  </a:outerShdw>
                </a:effectLst>
              </a:rPr>
              <a:t/>
            </a:r>
            <a:br>
              <a:rPr lang="en-US" sz="4400" b="1" dirty="0" smtClean="0">
                <a:solidFill>
                  <a:schemeClr val="accent1">
                    <a:lumMod val="75000"/>
                  </a:schemeClr>
                </a:solidFill>
                <a:effectLst>
                  <a:outerShdw blurRad="38100" dist="38100" dir="2700000" algn="tl">
                    <a:srgbClr val="000000">
                      <a:alpha val="43137"/>
                    </a:srgbClr>
                  </a:outerShdw>
                </a:effectLst>
              </a:rPr>
            </a:br>
            <a:r>
              <a:rPr lang="en-US" sz="4400" b="1" dirty="0" smtClean="0">
                <a:solidFill>
                  <a:srgbClr val="C00000"/>
                </a:solidFill>
                <a:effectLst>
                  <a:outerShdw blurRad="38100" dist="38100" dir="2700000" algn="tl">
                    <a:srgbClr val="000000">
                      <a:alpha val="43137"/>
                    </a:srgbClr>
                  </a:outerShdw>
                </a:effectLst>
              </a:rPr>
              <a:t>Student Success:</a:t>
            </a:r>
            <a:br>
              <a:rPr lang="en-US" sz="4400" b="1" dirty="0" smtClean="0">
                <a:solidFill>
                  <a:srgbClr val="C00000"/>
                </a:solidFill>
                <a:effectLst>
                  <a:outerShdw blurRad="38100" dist="38100" dir="2700000" algn="tl">
                    <a:srgbClr val="000000">
                      <a:alpha val="43137"/>
                    </a:srgbClr>
                  </a:outerShdw>
                </a:effectLst>
              </a:rPr>
            </a:br>
            <a:r>
              <a:rPr lang="en-US" sz="4400" b="1" dirty="0" smtClean="0">
                <a:solidFill>
                  <a:srgbClr val="C00000"/>
                </a:solidFill>
                <a:effectLst>
                  <a:outerShdw blurRad="38100" dist="38100" dir="2700000" algn="tl">
                    <a:srgbClr val="000000">
                      <a:alpha val="43137"/>
                    </a:srgbClr>
                  </a:outerShdw>
                </a:effectLst>
              </a:rPr>
              <a:t>Let’s Experiment!</a:t>
            </a:r>
            <a:r>
              <a:rPr lang="en-US" sz="4400" b="1" dirty="0" smtClean="0">
                <a:solidFill>
                  <a:schemeClr val="accent1">
                    <a:lumMod val="75000"/>
                  </a:schemeClr>
                </a:solidFill>
                <a:effectLst>
                  <a:outerShdw blurRad="38100" dist="38100" dir="2700000" algn="tl">
                    <a:srgbClr val="000000">
                      <a:alpha val="43137"/>
                    </a:srgbClr>
                  </a:outerShdw>
                </a:effectLst>
              </a:rPr>
              <a:t/>
            </a:r>
            <a:br>
              <a:rPr lang="en-US" sz="4400" b="1" dirty="0" smtClean="0">
                <a:solidFill>
                  <a:schemeClr val="accent1">
                    <a:lumMod val="75000"/>
                  </a:schemeClr>
                </a:solidFill>
                <a:effectLst>
                  <a:outerShdw blurRad="38100" dist="38100" dir="2700000" algn="tl">
                    <a:srgbClr val="000000">
                      <a:alpha val="43137"/>
                    </a:srgbClr>
                  </a:outerShdw>
                </a:effectLst>
              </a:rPr>
            </a:br>
            <a:r>
              <a:rPr lang="en-US" sz="4400" b="1" dirty="0" smtClean="0">
                <a:solidFill>
                  <a:schemeClr val="accent1">
                    <a:lumMod val="75000"/>
                  </a:schemeClr>
                </a:solidFill>
                <a:effectLst>
                  <a:outerShdw blurRad="38100" dist="38100" dir="2700000" algn="tl">
                    <a:srgbClr val="000000">
                      <a:alpha val="43137"/>
                    </a:srgbClr>
                  </a:outerShdw>
                </a:effectLst>
              </a:rPr>
              <a:t/>
            </a:r>
            <a:br>
              <a:rPr lang="en-US" sz="4400" b="1" dirty="0" smtClean="0">
                <a:solidFill>
                  <a:schemeClr val="accent1">
                    <a:lumMod val="75000"/>
                  </a:schemeClr>
                </a:solidFill>
                <a:effectLst>
                  <a:outerShdw blurRad="38100" dist="38100" dir="2700000" algn="tl">
                    <a:srgbClr val="000000">
                      <a:alpha val="43137"/>
                    </a:srgbClr>
                  </a:outerShdw>
                </a:effectLst>
              </a:rPr>
            </a:br>
            <a:r>
              <a:rPr lang="en-US" sz="3600" b="1" dirty="0" smtClean="0">
                <a:solidFill>
                  <a:schemeClr val="accent1">
                    <a:lumMod val="75000"/>
                  </a:schemeClr>
                </a:solidFill>
                <a:effectLst>
                  <a:outerShdw blurRad="38100" dist="38100" dir="2700000" algn="tl">
                    <a:srgbClr val="000000">
                      <a:alpha val="43137"/>
                    </a:srgbClr>
                  </a:outerShdw>
                </a:effectLst>
              </a:rPr>
              <a:t>Presenter: Brian McNeece, Dean</a:t>
            </a:r>
            <a:endParaRPr lang="en-US" sz="3600" b="1"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IVC</a:t>
            </a:r>
            <a:br>
              <a:rPr lang="en-US" dirty="0" smtClean="0"/>
            </a:br>
            <a:r>
              <a:rPr lang="en-US" dirty="0" smtClean="0"/>
              <a:t>Student Population</a:t>
            </a:r>
            <a:endParaRPr lang="en-US" dirty="0"/>
          </a:p>
        </p:txBody>
      </p:sp>
      <p:sp>
        <p:nvSpPr>
          <p:cNvPr id="4" name="TextBox 3"/>
          <p:cNvSpPr txBox="1"/>
          <p:nvPr/>
        </p:nvSpPr>
        <p:spPr>
          <a:xfrm>
            <a:off x="533400" y="2362200"/>
            <a:ext cx="7848600" cy="2123658"/>
          </a:xfrm>
          <a:prstGeom prst="rect">
            <a:avLst/>
          </a:prstGeom>
          <a:noFill/>
        </p:spPr>
        <p:txBody>
          <a:bodyPr wrap="square" rtlCol="0">
            <a:spAutoFit/>
          </a:bodyPr>
          <a:lstStyle/>
          <a:p>
            <a:pPr>
              <a:buFont typeface="Arial" pitchFamily="34" charset="0"/>
              <a:buChar char="•"/>
            </a:pPr>
            <a:r>
              <a:rPr lang="en-US" sz="4400" dirty="0" smtClean="0"/>
              <a:t>Last year we served over 11,000 different students. </a:t>
            </a:r>
          </a:p>
          <a:p>
            <a:pPr>
              <a:buFont typeface="Arial" pitchFamily="34" charset="0"/>
              <a:buChar char="•"/>
            </a:pPr>
            <a:r>
              <a:rPr lang="en-US" sz="4400" dirty="0" smtClean="0"/>
              <a:t>7500 full time equivalent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1"/>
          <p:cNvSpPr txBox="1">
            <a:spLocks/>
          </p:cNvSpPr>
          <p:nvPr/>
        </p:nvSpPr>
        <p:spPr>
          <a:xfrm>
            <a:off x="685800" y="228600"/>
            <a:ext cx="749808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IVC School Information</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2009-2010</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1435608" y="1447800"/>
            <a:ext cx="7498080" cy="4800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Graduation Rate – 20%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(first-time, first-year undergraduates who completed their program of study at 150% of the published time for the program)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Retention Rate – 59%</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(first-time, first-year undergraduates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Transfer Rate – 9%</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(first-time, first-year undergraduates who completed their program of study at 150% of the published time for the program)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38200" y="304800"/>
            <a:ext cx="7498080" cy="1143000"/>
          </a:xfrm>
        </p:spPr>
        <p:txBody>
          <a:bodyPr>
            <a:normAutofit fontScale="90000"/>
          </a:bodyPr>
          <a:lstStyle/>
          <a:p>
            <a:pPr algn="ctr"/>
            <a:r>
              <a:rPr lang="en-US" dirty="0" smtClean="0"/>
              <a:t>IVC Graduates</a:t>
            </a:r>
            <a:br>
              <a:rPr lang="en-US" dirty="0" smtClean="0"/>
            </a:br>
            <a:r>
              <a:rPr lang="en-US" dirty="0" smtClean="0"/>
              <a:t>2009-2010</a:t>
            </a:r>
            <a:endParaRPr lang="en-US" dirty="0"/>
          </a:p>
        </p:txBody>
      </p:sp>
      <p:sp>
        <p:nvSpPr>
          <p:cNvPr id="4" name="Content Placeholder 2"/>
          <p:cNvSpPr txBox="1">
            <a:spLocks/>
          </p:cNvSpPr>
          <p:nvPr/>
        </p:nvSpPr>
        <p:spPr>
          <a:xfrm>
            <a:off x="838200" y="1477962"/>
            <a:ext cx="7498080" cy="4800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Graduates - AA or AS degrees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515</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awarded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(unduplicated numbers)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Graduates - Certificates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185 awarded</a:t>
            </a:r>
          </a:p>
          <a:p>
            <a:pPr marL="285750" indent="-285750">
              <a:spcBef>
                <a:spcPct val="200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Graduates – AA, AS, and Certificates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including students who were awarded more than on AA or AS degree)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A.A. – 322,  A.S. - 255, Certificates – 185</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Total 762</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ARCC 2010 Report  College Level Indicators</a:t>
            </a:r>
            <a:endParaRPr lang="en-US" sz="4000" dirty="0"/>
          </a:p>
        </p:txBody>
      </p:sp>
      <p:graphicFrame>
        <p:nvGraphicFramePr>
          <p:cNvPr id="4" name="Content Placeholder 3"/>
          <p:cNvGraphicFramePr>
            <a:graphicFrameLocks noGrp="1"/>
          </p:cNvGraphicFramePr>
          <p:nvPr>
            <p:ph idx="1"/>
          </p:nvPr>
        </p:nvGraphicFramePr>
        <p:xfrm>
          <a:off x="381000" y="1219200"/>
          <a:ext cx="8305800" cy="4906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IMPROVEMENT RATE FOR CREDIT ESL COURSES 31%</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marL="57150" indent="0">
              <a:buNone/>
            </a:pPr>
            <a:r>
              <a:rPr lang="en-US" dirty="0" smtClean="0"/>
              <a:t>The ESL improvement rate cohorts consisted of students starting at two or more levels below college level/transfer level were included in the cohorts. Students who successfully completed the initial ESL course were then followed across three academic years (including the year and term of the initial course). The outcome of interest was that group of students who successfully completed a higher-level ESL course or college level English course within three academic years of completing the first ESL course.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PERSISTENCE RATE 74.3%</a:t>
            </a:r>
            <a:br>
              <a:rPr lang="en-US" b="1"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Definition:  Percentage of cohort of first-time students with minimum of six units earned in their first Fall term in the CCC who return and enroll in the subsequent Fall term anywhere in the system.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STUDENT PROGRESS AND ACHIEVEMENT RATE 40%</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Definition: Percentage of cohort of first-time students with minimum of 12 units earned who attempted a degree/ certificate/transfer course within </a:t>
            </a:r>
            <a:r>
              <a:rPr lang="en-US" b="1" u="sng" dirty="0" smtClean="0"/>
              <a:t>six years </a:t>
            </a:r>
            <a:r>
              <a:rPr lang="en-US" b="1" dirty="0" smtClean="0"/>
              <a:t>and who are shown to have achieved ANY of the following outcomes within six years of entry:</a:t>
            </a:r>
          </a:p>
          <a:p>
            <a:r>
              <a:rPr lang="en-US" dirty="0" smtClean="0"/>
              <a:t>Earned any AA/AS or Certificate (18 or more units)</a:t>
            </a:r>
          </a:p>
          <a:p>
            <a:r>
              <a:rPr lang="en-US" dirty="0" smtClean="0"/>
              <a:t>Actual transfer to four-year institution (students shown to have enrolled at any four-</a:t>
            </a:r>
            <a:r>
              <a:rPr lang="en-US" dirty="0" err="1" smtClean="0"/>
              <a:t>yearinstitution</a:t>
            </a:r>
            <a:r>
              <a:rPr lang="en-US" dirty="0" smtClean="0"/>
              <a:t> of higher education after enrolling at a CCC)</a:t>
            </a:r>
          </a:p>
          <a:p>
            <a:r>
              <a:rPr lang="en-US" dirty="0" smtClean="0"/>
              <a:t>Achieved “Transfer Directed” (student successfully completed both transfer-level Math AND English courses)</a:t>
            </a:r>
          </a:p>
          <a:p>
            <a:r>
              <a:rPr lang="en-US" dirty="0" smtClean="0"/>
              <a:t>Achieved “Transfer Prepared” (student successfully completed 60 UC/CSU </a:t>
            </a:r>
            <a:r>
              <a:rPr lang="en-US" dirty="0" err="1" smtClean="0"/>
              <a:t>transferableunits</a:t>
            </a:r>
            <a:r>
              <a:rPr lang="en-US" dirty="0" smtClean="0"/>
              <a:t> with a GPA &gt;= 2.0)</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We Can Do Better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this is a structural problem</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For students placing two levels below a college course in English or Math, there are 5 “exit points” where they can fall away:</a:t>
            </a:r>
          </a:p>
          <a:p>
            <a:r>
              <a:rPr lang="en-US" dirty="0" smtClean="0"/>
              <a:t>Do they pass the first course?</a:t>
            </a:r>
          </a:p>
          <a:p>
            <a:r>
              <a:rPr lang="en-US" dirty="0" smtClean="0"/>
              <a:t>If they pass, do they enroll in the next course?</a:t>
            </a:r>
          </a:p>
          <a:p>
            <a:r>
              <a:rPr lang="en-US" dirty="0" smtClean="0"/>
              <a:t>If they enroll, do they pass the second course?</a:t>
            </a:r>
          </a:p>
          <a:p>
            <a:r>
              <a:rPr lang="en-US" dirty="0" smtClean="0"/>
              <a:t>If they pass, do they enroll in the college-level course?</a:t>
            </a:r>
          </a:p>
          <a:p>
            <a:r>
              <a:rPr lang="en-US" dirty="0" smtClean="0"/>
              <a:t>If they enroll, do they pass the college-level course?</a:t>
            </a:r>
          </a:p>
          <a:p>
            <a:r>
              <a:rPr lang="en-US" dirty="0" smtClean="0"/>
              <a:t>For students placing three levels down, add two more leakage points.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p:cNvPicPr>
            <a:picLocks noChangeAspect="1" noChangeArrowheads="1"/>
          </p:cNvPicPr>
          <p:nvPr/>
        </p:nvPicPr>
        <p:blipFill>
          <a:blip r:embed="rId2" cstate="print"/>
          <a:srcRect/>
          <a:stretch>
            <a:fillRect/>
          </a:stretch>
        </p:blipFill>
        <p:spPr bwMode="auto">
          <a:xfrm>
            <a:off x="228600" y="0"/>
            <a:ext cx="8764524" cy="68048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Heroic Instructor?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00200" y="1447800"/>
            <a:ext cx="6129865" cy="4355430"/>
          </a:xfrm>
          <a:prstGeom prst="rect">
            <a:avLst/>
          </a:prstGeom>
          <a:noFill/>
          <a:ln w="9525">
            <a:noFill/>
            <a:miter lim="800000"/>
            <a:headEnd/>
            <a:tailEnd/>
          </a:ln>
        </p:spPr>
      </p:pic>
      <p:sp>
        <p:nvSpPr>
          <p:cNvPr id="5" name="TextBox 4"/>
          <p:cNvSpPr txBox="1"/>
          <p:nvPr/>
        </p:nvSpPr>
        <p:spPr>
          <a:xfrm>
            <a:off x="1066800" y="5867400"/>
            <a:ext cx="7162800" cy="400110"/>
          </a:xfrm>
          <a:prstGeom prst="rect">
            <a:avLst/>
          </a:prstGeom>
          <a:noFill/>
        </p:spPr>
        <p:txBody>
          <a:bodyPr wrap="square" rtlCol="0">
            <a:spAutoFit/>
          </a:bodyPr>
          <a:lstStyle/>
          <a:p>
            <a:pPr algn="ctr"/>
            <a:r>
              <a:rPr lang="en-US" sz="2000" dirty="0" smtClean="0"/>
              <a:t>Jaime Escalante of </a:t>
            </a:r>
            <a:r>
              <a:rPr lang="en-US" sz="2000" i="1" dirty="0" smtClean="0"/>
              <a:t>Stand and Deliver </a:t>
            </a:r>
            <a:r>
              <a:rPr lang="en-US" sz="2000" dirty="0" smtClean="0"/>
              <a:t>fame.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p:txBody>
          <a:bodyPr/>
          <a:lstStyle/>
          <a:p>
            <a:r>
              <a:rPr lang="en-US" dirty="0" smtClean="0"/>
              <a:t>Classes were more interesting and meaningful to students?</a:t>
            </a:r>
          </a:p>
          <a:p>
            <a:r>
              <a:rPr lang="en-US" dirty="0" smtClean="0"/>
              <a:t>Classes were better integrated with each other?</a:t>
            </a:r>
          </a:p>
          <a:p>
            <a:r>
              <a:rPr lang="en-US" dirty="0" smtClean="0"/>
              <a:t>Students could be accelerated through Basic Skills with more direct support for learning?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Rationale behind Contextualized Learning &amp; Learning communities</a:t>
            </a:r>
            <a:endParaRPr lang="en-US" dirty="0"/>
          </a:p>
        </p:txBody>
      </p:sp>
      <p:sp>
        <p:nvSpPr>
          <p:cNvPr id="3" name="Content Placeholder 2"/>
          <p:cNvSpPr>
            <a:spLocks noGrp="1"/>
          </p:cNvSpPr>
          <p:nvPr>
            <p:ph idx="1"/>
          </p:nvPr>
        </p:nvSpPr>
        <p:spPr/>
        <p:txBody>
          <a:bodyPr/>
          <a:lstStyle/>
          <a:p>
            <a:r>
              <a:rPr lang="en-US" dirty="0" smtClean="0"/>
              <a:t>Students understand why they are learning the material.</a:t>
            </a:r>
          </a:p>
          <a:p>
            <a:r>
              <a:rPr lang="en-US" dirty="0" smtClean="0"/>
              <a:t>Students get more affective support from each other and from instructors who know them better</a:t>
            </a:r>
          </a:p>
          <a:p>
            <a:r>
              <a:rPr lang="en-US" dirty="0" smtClean="0"/>
              <a:t>Students get more repetition on concepts that matter</a:t>
            </a:r>
          </a:p>
          <a:p>
            <a:r>
              <a:rPr lang="en-US" dirty="0" smtClean="0"/>
              <a:t>Students’ success builds momentum. </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Innovative Instructional Projects </a:t>
            </a:r>
            <a:br>
              <a:rPr lang="en-US" dirty="0" smtClean="0"/>
            </a:br>
            <a:r>
              <a:rPr lang="en-US" dirty="0" smtClean="0"/>
              <a:t>that use Cohorts</a:t>
            </a:r>
            <a:endParaRPr lang="en-US" dirty="0"/>
          </a:p>
        </p:txBody>
      </p:sp>
      <p:sp>
        <p:nvSpPr>
          <p:cNvPr id="3" name="Content Placeholder 2"/>
          <p:cNvSpPr>
            <a:spLocks noGrp="1"/>
          </p:cNvSpPr>
          <p:nvPr>
            <p:ph idx="1"/>
          </p:nvPr>
        </p:nvSpPr>
        <p:spPr>
          <a:xfrm>
            <a:off x="457200" y="1371600"/>
            <a:ext cx="8229600" cy="4525963"/>
          </a:xfrm>
        </p:spPr>
        <p:txBody>
          <a:bodyPr>
            <a:normAutofit fontScale="92500"/>
          </a:bodyPr>
          <a:lstStyle/>
          <a:p>
            <a:endParaRPr lang="en-US" dirty="0" smtClean="0"/>
          </a:p>
          <a:p>
            <a:pPr marL="514350" indent="-514350">
              <a:buFont typeface="+mj-lt"/>
              <a:buAutoNum type="arabicPeriod"/>
            </a:pPr>
            <a:r>
              <a:rPr lang="en-US" dirty="0" err="1" smtClean="0"/>
              <a:t>Grossmont</a:t>
            </a:r>
            <a:r>
              <a:rPr lang="en-US" dirty="0" smtClean="0"/>
              <a:t>: Paired Reading and Writing Cohort  </a:t>
            </a:r>
          </a:p>
          <a:p>
            <a:pPr marL="514350" indent="-514350">
              <a:buFont typeface="+mj-lt"/>
              <a:buAutoNum type="arabicPeriod"/>
            </a:pPr>
            <a:r>
              <a:rPr lang="en-US" dirty="0" err="1" smtClean="0"/>
              <a:t>Grossmont</a:t>
            </a:r>
            <a:r>
              <a:rPr lang="en-US" dirty="0" smtClean="0"/>
              <a:t> : Paired English 101 and Transfer classes</a:t>
            </a:r>
          </a:p>
          <a:p>
            <a:pPr marL="514350" indent="-514350">
              <a:buFont typeface="+mj-lt"/>
              <a:buAutoNum type="arabicPeriod"/>
            </a:pPr>
            <a:r>
              <a:rPr lang="en-US" dirty="0" smtClean="0"/>
              <a:t>Baltimore: Concurrent Enrollment English 99 and English 101</a:t>
            </a:r>
          </a:p>
          <a:p>
            <a:pPr marL="514350" indent="-514350">
              <a:buFont typeface="+mj-lt"/>
              <a:buAutoNum type="arabicPeriod"/>
            </a:pPr>
            <a:r>
              <a:rPr lang="en-US" dirty="0" smtClean="0"/>
              <a:t>SF City College: Contextualized learning</a:t>
            </a:r>
          </a:p>
          <a:p>
            <a:pPr marL="514350" indent="-514350">
              <a:buFont typeface="+mj-lt"/>
              <a:buAutoNum type="arabicPeriod"/>
            </a:pPr>
            <a:r>
              <a:rPr lang="en-US" dirty="0" smtClean="0"/>
              <a:t>Chabot: One Semester Developmental English</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Grossmont</a:t>
            </a:r>
            <a:r>
              <a:rPr lang="en-US" dirty="0" smtClean="0"/>
              <a:t> College</a:t>
            </a:r>
            <a:endParaRPr lang="en-US" dirty="0"/>
          </a:p>
        </p:txBody>
      </p:sp>
      <p:sp>
        <p:nvSpPr>
          <p:cNvPr id="3" name="Content Placeholder 2"/>
          <p:cNvSpPr>
            <a:spLocks noGrp="1"/>
          </p:cNvSpPr>
          <p:nvPr>
            <p:ph idx="1"/>
          </p:nvPr>
        </p:nvSpPr>
        <p:spPr/>
        <p:txBody>
          <a:bodyPr/>
          <a:lstStyle/>
          <a:p>
            <a:r>
              <a:rPr lang="en-US" dirty="0" smtClean="0"/>
              <a:t>Paired Reading and Writing classes taught as a learning community by two collaborating instructors. </a:t>
            </a:r>
          </a:p>
          <a:p>
            <a:endParaRPr lang="en-US" dirty="0" smtClean="0"/>
          </a:p>
          <a:p>
            <a:r>
              <a:rPr lang="en-US" smtClean="0"/>
              <a:t>Sue Jensen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Jerry Buckley\Local Settings\Temporary Internet Files\Content.IE5\U66SBT1R\MPj0439497000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4876800"/>
          </a:xfrm>
          <a:solidFill>
            <a:schemeClr val="accent1">
              <a:lumMod val="75000"/>
              <a:alpha val="75000"/>
            </a:schemeClr>
          </a:solidFill>
        </p:spPr>
        <p:txBody>
          <a:bodyPr>
            <a:normAutofit fontScale="90000"/>
          </a:bodyPr>
          <a:lstStyle/>
          <a:p>
            <a:pPr fontAlgn="auto">
              <a:spcAft>
                <a:spcPts val="0"/>
              </a:spcAft>
              <a:defRPr/>
            </a:pPr>
            <a:r>
              <a:rPr lang="en-US" sz="4400" dirty="0" smtClean="0">
                <a:solidFill>
                  <a:schemeClr val="bg1"/>
                </a:solidFill>
                <a:ea typeface="+mj-ea"/>
                <a:cs typeface="+mj-cs"/>
              </a:rPr>
              <a:t/>
            </a:r>
            <a:br>
              <a:rPr lang="en-US" sz="4400" dirty="0" smtClean="0">
                <a:solidFill>
                  <a:schemeClr val="bg1"/>
                </a:solidFill>
                <a:ea typeface="+mj-ea"/>
                <a:cs typeface="+mj-cs"/>
              </a:rPr>
            </a:br>
            <a:r>
              <a:rPr lang="en-US" sz="4400" dirty="0" smtClean="0">
                <a:solidFill>
                  <a:schemeClr val="bg1"/>
                </a:solidFill>
                <a:ea typeface="+mj-ea"/>
                <a:cs typeface="+mj-cs"/>
              </a:rPr>
              <a:t>	</a:t>
            </a:r>
            <a:r>
              <a:rPr lang="en-US" sz="5400" b="1" dirty="0" smtClean="0">
                <a:solidFill>
                  <a:schemeClr val="bg1"/>
                </a:solidFill>
                <a:effectLst/>
                <a:latin typeface="Arial" pitchFamily="34" charset="0"/>
                <a:ea typeface="+mj-ea"/>
                <a:cs typeface="Arial" pitchFamily="34" charset="0"/>
              </a:rPr>
              <a:t>Conversations about           	Student Success…</a:t>
            </a:r>
            <a:br>
              <a:rPr lang="en-US" sz="5400" b="1" dirty="0" smtClean="0">
                <a:solidFill>
                  <a:schemeClr val="bg1"/>
                </a:solidFill>
                <a:effectLst/>
                <a:latin typeface="Arial" pitchFamily="34" charset="0"/>
                <a:ea typeface="+mj-ea"/>
                <a:cs typeface="Arial" pitchFamily="34" charset="0"/>
              </a:rPr>
            </a:br>
            <a:r>
              <a:rPr lang="en-US" sz="1400" b="1" dirty="0" smtClean="0">
                <a:solidFill>
                  <a:schemeClr val="bg1"/>
                </a:solidFill>
                <a:effectLst/>
                <a:latin typeface="Arial" pitchFamily="34" charset="0"/>
                <a:ea typeface="+mj-ea"/>
                <a:cs typeface="Arial" pitchFamily="34" charset="0"/>
              </a:rPr>
              <a:t/>
            </a:r>
            <a:br>
              <a:rPr lang="en-US" sz="1400" b="1" dirty="0" smtClean="0">
                <a:solidFill>
                  <a:schemeClr val="bg1"/>
                </a:solidFill>
                <a:effectLst/>
                <a:latin typeface="Arial" pitchFamily="34" charset="0"/>
                <a:ea typeface="+mj-ea"/>
                <a:cs typeface="Arial" pitchFamily="34" charset="0"/>
              </a:rPr>
            </a:br>
            <a:r>
              <a:rPr lang="en-US" sz="1100" b="1" dirty="0" smtClean="0">
                <a:solidFill>
                  <a:schemeClr val="bg1"/>
                </a:solidFill>
                <a:effectLst/>
                <a:latin typeface="Arial" pitchFamily="34" charset="0"/>
                <a:ea typeface="+mj-ea"/>
                <a:cs typeface="Arial" pitchFamily="34" charset="0"/>
              </a:rPr>
              <a:t/>
            </a:r>
            <a:br>
              <a:rPr lang="en-US" sz="1100" b="1" dirty="0" smtClean="0">
                <a:solidFill>
                  <a:schemeClr val="bg1"/>
                </a:solidFill>
                <a:effectLst/>
                <a:latin typeface="Arial" pitchFamily="34" charset="0"/>
                <a:ea typeface="+mj-ea"/>
                <a:cs typeface="Arial" pitchFamily="34" charset="0"/>
              </a:rPr>
            </a:br>
            <a:r>
              <a:rPr lang="en-US" sz="1100" b="1" dirty="0" smtClean="0">
                <a:solidFill>
                  <a:schemeClr val="bg1"/>
                </a:solidFill>
                <a:effectLst/>
                <a:latin typeface="Arial" pitchFamily="34" charset="0"/>
                <a:ea typeface="+mj-ea"/>
                <a:cs typeface="Arial" pitchFamily="34" charset="0"/>
              </a:rPr>
              <a:t>	</a:t>
            </a:r>
            <a:r>
              <a:rPr lang="en-US" sz="4000" b="1" dirty="0" smtClean="0">
                <a:solidFill>
                  <a:schemeClr val="bg1"/>
                </a:solidFill>
                <a:effectLst/>
                <a:latin typeface="Arial" pitchFamily="34" charset="0"/>
                <a:ea typeface="+mj-ea"/>
                <a:cs typeface="Arial" pitchFamily="34" charset="0"/>
              </a:rPr>
              <a:t>Part III</a:t>
            </a:r>
            <a:br>
              <a:rPr lang="en-US" sz="4000" b="1" dirty="0" smtClean="0">
                <a:solidFill>
                  <a:schemeClr val="bg1"/>
                </a:solidFill>
                <a:effectLst/>
                <a:latin typeface="Arial" pitchFamily="34" charset="0"/>
                <a:ea typeface="+mj-ea"/>
                <a:cs typeface="Arial" pitchFamily="34" charset="0"/>
              </a:rPr>
            </a:br>
            <a:r>
              <a:rPr lang="en-US" sz="1200" b="1" dirty="0" smtClean="0">
                <a:solidFill>
                  <a:schemeClr val="bg1"/>
                </a:solidFill>
                <a:effectLst/>
                <a:latin typeface="Arial" pitchFamily="34" charset="0"/>
                <a:ea typeface="+mj-ea"/>
                <a:cs typeface="Arial" pitchFamily="34" charset="0"/>
              </a:rPr>
              <a:t/>
            </a:r>
            <a:br>
              <a:rPr lang="en-US" sz="1200" b="1" dirty="0" smtClean="0">
                <a:solidFill>
                  <a:schemeClr val="bg1"/>
                </a:solidFill>
                <a:effectLst/>
                <a:latin typeface="Arial" pitchFamily="34" charset="0"/>
                <a:ea typeface="+mj-ea"/>
                <a:cs typeface="Arial" pitchFamily="34" charset="0"/>
              </a:rPr>
            </a:br>
            <a:r>
              <a:rPr lang="en-US" sz="100" b="1" dirty="0" smtClean="0">
                <a:solidFill>
                  <a:schemeClr val="bg1"/>
                </a:solidFill>
                <a:effectLst/>
                <a:latin typeface="Arial" pitchFamily="34" charset="0"/>
                <a:ea typeface="+mj-ea"/>
                <a:cs typeface="Arial" pitchFamily="34" charset="0"/>
              </a:rPr>
              <a:t/>
            </a:r>
            <a:br>
              <a:rPr lang="en-US" sz="100" b="1" dirty="0" smtClean="0">
                <a:solidFill>
                  <a:schemeClr val="bg1"/>
                </a:solidFill>
                <a:effectLst/>
                <a:latin typeface="Arial" pitchFamily="34" charset="0"/>
                <a:ea typeface="+mj-ea"/>
                <a:cs typeface="Arial" pitchFamily="34" charset="0"/>
              </a:rPr>
            </a:br>
            <a:r>
              <a:rPr lang="en-US" sz="4000" b="1" dirty="0" smtClean="0">
                <a:solidFill>
                  <a:schemeClr val="bg1"/>
                </a:solidFill>
                <a:effectLst/>
                <a:latin typeface="Arial" pitchFamily="34" charset="0"/>
                <a:ea typeface="+mj-ea"/>
                <a:cs typeface="Arial" pitchFamily="34" charset="0"/>
              </a:rPr>
              <a:t>	</a:t>
            </a:r>
            <a:r>
              <a:rPr lang="en-US" sz="4000" b="1" dirty="0" err="1" smtClean="0">
                <a:solidFill>
                  <a:schemeClr val="accent1">
                    <a:lumMod val="40000"/>
                    <a:lumOff val="60000"/>
                  </a:schemeClr>
                </a:solidFill>
                <a:effectLst/>
                <a:latin typeface="Arial" pitchFamily="34" charset="0"/>
                <a:ea typeface="+mj-ea"/>
                <a:cs typeface="Arial" pitchFamily="34" charset="0"/>
              </a:rPr>
              <a:t>Grossmont</a:t>
            </a:r>
            <a:r>
              <a:rPr lang="en-US" sz="4000" b="1" dirty="0" smtClean="0">
                <a:solidFill>
                  <a:schemeClr val="accent1">
                    <a:lumMod val="40000"/>
                    <a:lumOff val="60000"/>
                  </a:schemeClr>
                </a:solidFill>
                <a:effectLst/>
                <a:latin typeface="Arial" pitchFamily="34" charset="0"/>
                <a:ea typeface="+mj-ea"/>
                <a:cs typeface="Arial" pitchFamily="34" charset="0"/>
              </a:rPr>
              <a:t> College’s</a:t>
            </a:r>
            <a:r>
              <a:rPr lang="en-US" sz="4000" b="1" dirty="0" smtClean="0">
                <a:solidFill>
                  <a:schemeClr val="bg1"/>
                </a:solidFill>
                <a:effectLst/>
                <a:latin typeface="Arial" pitchFamily="34" charset="0"/>
                <a:ea typeface="+mj-ea"/>
                <a:cs typeface="Arial" pitchFamily="34" charset="0"/>
              </a:rPr>
              <a:t/>
            </a:r>
            <a:br>
              <a:rPr lang="en-US" sz="4000" b="1" dirty="0" smtClean="0">
                <a:solidFill>
                  <a:schemeClr val="bg1"/>
                </a:solidFill>
                <a:effectLst/>
                <a:latin typeface="Arial" pitchFamily="34" charset="0"/>
                <a:ea typeface="+mj-ea"/>
                <a:cs typeface="Arial" pitchFamily="34" charset="0"/>
              </a:rPr>
            </a:br>
            <a:r>
              <a:rPr lang="en-US" sz="4000" b="1" dirty="0" smtClean="0">
                <a:solidFill>
                  <a:schemeClr val="bg1"/>
                </a:solidFill>
                <a:effectLst/>
                <a:latin typeface="Arial" pitchFamily="34" charset="0"/>
                <a:ea typeface="+mj-ea"/>
                <a:cs typeface="Arial" pitchFamily="34" charset="0"/>
              </a:rPr>
              <a:t>	“</a:t>
            </a:r>
            <a:r>
              <a:rPr lang="en-US" sz="4000" b="1" i="1" dirty="0" smtClean="0">
                <a:solidFill>
                  <a:schemeClr val="bg1"/>
                </a:solidFill>
                <a:effectLst/>
                <a:latin typeface="Arial" pitchFamily="34" charset="0"/>
                <a:ea typeface="+mj-ea"/>
                <a:cs typeface="Arial" pitchFamily="34" charset="0"/>
              </a:rPr>
              <a:t>Project Success”</a:t>
            </a:r>
            <a:r>
              <a:rPr lang="en-US" sz="2800" b="1" dirty="0" smtClean="0">
                <a:solidFill>
                  <a:schemeClr val="bg1"/>
                </a:solidFill>
                <a:effectLst/>
                <a:latin typeface="Arial" pitchFamily="34" charset="0"/>
                <a:ea typeface="+mj-ea"/>
                <a:cs typeface="Arial" pitchFamily="34" charset="0"/>
              </a:rPr>
              <a:t/>
            </a:r>
            <a:br>
              <a:rPr lang="en-US" sz="2800" b="1" dirty="0" smtClean="0">
                <a:solidFill>
                  <a:schemeClr val="bg1"/>
                </a:solidFill>
                <a:effectLst/>
                <a:latin typeface="Arial" pitchFamily="34" charset="0"/>
                <a:ea typeface="+mj-ea"/>
                <a:cs typeface="Arial" pitchFamily="34" charset="0"/>
              </a:rPr>
            </a:br>
            <a:r>
              <a:rPr lang="en-US" sz="12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r>
            <a:br>
              <a:rPr lang="en-US" sz="12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br>
            <a:r>
              <a:rPr lang="en-US" sz="20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t>
            </a:r>
            <a:endParaRPr lang="en-US"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3" name="Content Placeholder 2"/>
          <p:cNvSpPr>
            <a:spLocks noGrp="1"/>
          </p:cNvSpPr>
          <p:nvPr>
            <p:ph idx="1"/>
          </p:nvPr>
        </p:nvSpPr>
        <p:spPr>
          <a:xfrm>
            <a:off x="0" y="4876776"/>
            <a:ext cx="9144000" cy="1966711"/>
          </a:xfrm>
          <a:solidFill>
            <a:schemeClr val="accent1">
              <a:lumMod val="75000"/>
              <a:alpha val="75000"/>
            </a:schemeClr>
          </a:solidFill>
        </p:spPr>
        <p:txBody>
          <a:bodyPr>
            <a:normAutofit fontScale="77500" lnSpcReduction="20000"/>
          </a:bodyPr>
          <a:lstStyle/>
          <a:p>
            <a:pPr lvl="3" fontAlgn="auto">
              <a:spcAft>
                <a:spcPts val="0"/>
              </a:spcAft>
              <a:buClr>
                <a:schemeClr val="tx2">
                  <a:lumMod val="60000"/>
                  <a:lumOff val="40000"/>
                </a:schemeClr>
              </a:buClr>
              <a:buFont typeface="Wingdings 2" pitchFamily="18" charset="2"/>
              <a:buNone/>
              <a:defRPr/>
            </a:pPr>
            <a:r>
              <a:rPr lang="en-US" sz="1600" dirty="0" smtClean="0">
                <a:solidFill>
                  <a:schemeClr val="bg1"/>
                </a:solidFill>
                <a:ea typeface="+mn-ea"/>
              </a:rPr>
              <a:t>		</a:t>
            </a:r>
          </a:p>
          <a:p>
            <a:pPr lvl="3" fontAlgn="auto">
              <a:spcAft>
                <a:spcPts val="0"/>
              </a:spcAft>
              <a:buClr>
                <a:schemeClr val="tx2">
                  <a:lumMod val="60000"/>
                  <a:lumOff val="40000"/>
                </a:schemeClr>
              </a:buClr>
              <a:buFont typeface="Wingdings 2" pitchFamily="18" charset="2"/>
              <a:buNone/>
              <a:defRPr/>
            </a:pPr>
            <a:endParaRPr lang="en-US" sz="1600" dirty="0" smtClean="0">
              <a:solidFill>
                <a:schemeClr val="bg1"/>
              </a:solidFill>
              <a:ea typeface="+mn-ea"/>
            </a:endParaRPr>
          </a:p>
          <a:p>
            <a:pPr lvl="3" fontAlgn="auto">
              <a:spcAft>
                <a:spcPts val="0"/>
              </a:spcAft>
              <a:buClr>
                <a:schemeClr val="tx2">
                  <a:lumMod val="60000"/>
                  <a:lumOff val="40000"/>
                </a:schemeClr>
              </a:buClr>
              <a:buFont typeface="Wingdings 2" pitchFamily="18" charset="2"/>
              <a:buNone/>
              <a:defRPr/>
            </a:pPr>
            <a:endParaRPr lang="en-US" sz="1600" dirty="0" smtClean="0">
              <a:solidFill>
                <a:schemeClr val="bg1"/>
              </a:solidFill>
              <a:ea typeface="+mn-ea"/>
            </a:endParaRPr>
          </a:p>
          <a:p>
            <a:pPr lvl="3" fontAlgn="auto">
              <a:spcAft>
                <a:spcPts val="0"/>
              </a:spcAft>
              <a:buClr>
                <a:schemeClr val="tx2">
                  <a:lumMod val="60000"/>
                  <a:lumOff val="40000"/>
                </a:schemeClr>
              </a:buClr>
              <a:buFont typeface="Wingdings 2" pitchFamily="18" charset="2"/>
              <a:buNone/>
              <a:defRPr/>
            </a:pPr>
            <a:endParaRPr lang="en-US" sz="1600" dirty="0" smtClean="0">
              <a:solidFill>
                <a:schemeClr val="bg1"/>
              </a:solidFill>
              <a:ea typeface="+mn-ea"/>
            </a:endParaRPr>
          </a:p>
          <a:p>
            <a:pPr lvl="3" fontAlgn="auto">
              <a:spcAft>
                <a:spcPts val="0"/>
              </a:spcAft>
              <a:buClr>
                <a:schemeClr val="tx2">
                  <a:lumMod val="60000"/>
                  <a:lumOff val="40000"/>
                </a:schemeClr>
              </a:buClr>
              <a:buFont typeface="Wingdings 2" pitchFamily="18" charset="2"/>
              <a:buNone/>
              <a:defRPr/>
            </a:pPr>
            <a:endParaRPr lang="en-US" sz="1600" dirty="0" smtClean="0">
              <a:solidFill>
                <a:schemeClr val="bg1"/>
              </a:solidFill>
              <a:ea typeface="+mn-ea"/>
            </a:endParaRPr>
          </a:p>
          <a:p>
            <a:pPr lvl="3" fontAlgn="auto">
              <a:spcAft>
                <a:spcPts val="0"/>
              </a:spcAft>
              <a:buClr>
                <a:schemeClr val="tx2">
                  <a:lumMod val="60000"/>
                  <a:lumOff val="40000"/>
                </a:schemeClr>
              </a:buClr>
              <a:buFont typeface="Wingdings 2" pitchFamily="18" charset="2"/>
              <a:buNone/>
              <a:defRPr/>
            </a:pPr>
            <a:r>
              <a:rPr lang="en-US" sz="1600" dirty="0" smtClean="0">
                <a:solidFill>
                  <a:schemeClr val="bg1"/>
                </a:solidFill>
                <a:ea typeface="+mn-ea"/>
              </a:rPr>
              <a:t>	        </a:t>
            </a:r>
          </a:p>
          <a:p>
            <a:pPr lvl="3" fontAlgn="auto">
              <a:spcAft>
                <a:spcPts val="0"/>
              </a:spcAft>
              <a:buClr>
                <a:schemeClr val="tx2">
                  <a:lumMod val="60000"/>
                  <a:lumOff val="40000"/>
                </a:schemeClr>
              </a:buClr>
              <a:buFont typeface="Wingdings 2" pitchFamily="18" charset="2"/>
              <a:buNone/>
              <a:defRPr/>
            </a:pPr>
            <a:endParaRPr lang="en-US" sz="1600" dirty="0" smtClean="0">
              <a:solidFill>
                <a:schemeClr val="bg1"/>
              </a:solidFill>
              <a:ea typeface="+mn-ea"/>
            </a:endParaRPr>
          </a:p>
          <a:p>
            <a:pPr lvl="3" fontAlgn="auto">
              <a:spcAft>
                <a:spcPts val="0"/>
              </a:spcAft>
              <a:buClr>
                <a:schemeClr val="tx2">
                  <a:lumMod val="60000"/>
                  <a:lumOff val="40000"/>
                </a:schemeClr>
              </a:buClr>
              <a:buFont typeface="Wingdings 2" pitchFamily="18" charset="2"/>
              <a:buNone/>
              <a:defRPr/>
            </a:pPr>
            <a:endParaRPr lang="en-US" sz="1600" dirty="0" smtClean="0">
              <a:solidFill>
                <a:schemeClr val="bg1"/>
              </a:solidFill>
              <a:ea typeface="+mn-ea"/>
            </a:endParaRPr>
          </a:p>
          <a:p>
            <a:pPr lvl="3" algn="ctr" fontAlgn="auto">
              <a:spcAft>
                <a:spcPts val="0"/>
              </a:spcAft>
              <a:buClr>
                <a:schemeClr val="tx2">
                  <a:lumMod val="60000"/>
                  <a:lumOff val="40000"/>
                </a:schemeClr>
              </a:buClr>
              <a:buFont typeface="Wingdings 2" pitchFamily="18" charset="2"/>
              <a:buNone/>
              <a:defRPr/>
            </a:pPr>
            <a:r>
              <a:rPr lang="en-US" sz="1600" dirty="0" smtClean="0">
                <a:solidFill>
                  <a:schemeClr val="bg1"/>
                </a:solidFill>
                <a:ea typeface="+mn-ea"/>
              </a:rPr>
              <a:t>				  </a:t>
            </a:r>
            <a:endParaRPr lang="en-US" sz="1600" dirty="0">
              <a:solidFill>
                <a:schemeClr val="bg1"/>
              </a:solidFill>
              <a:ea typeface="+mn-ea"/>
            </a:endParaRPr>
          </a:p>
        </p:txBody>
      </p:sp>
      <p:pic>
        <p:nvPicPr>
          <p:cNvPr id="8" name="Picture 7" descr="transparemt District Logo Vert color.gif"/>
          <p:cNvPicPr>
            <a:picLocks noChangeAspect="1"/>
          </p:cNvPicPr>
          <p:nvPr/>
        </p:nvPicPr>
        <p:blipFill>
          <a:blip r:embed="rId4" cstate="print">
            <a:lum bright="20000" contrast="12000"/>
          </a:blip>
          <a:stretch>
            <a:fillRect/>
          </a:stretch>
        </p:blipFill>
        <p:spPr>
          <a:xfrm>
            <a:off x="3598863" y="5873750"/>
            <a:ext cx="1854200" cy="822325"/>
          </a:xfrm>
          <a:prstGeom prst="rect">
            <a:avLst/>
          </a:prstGeom>
          <a:solidFill>
            <a:schemeClr val="accent2">
              <a:lumMod val="20000"/>
              <a:lumOff val="80000"/>
            </a:schemeClr>
          </a:solidFill>
          <a:ln w="3175">
            <a:solidFill>
              <a:schemeClr val="tx1"/>
            </a:solid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362075"/>
          </a:xfrm>
        </p:spPr>
        <p:txBody>
          <a:bodyPr>
            <a:noAutofit/>
          </a:bodyPr>
          <a:lstStyle/>
          <a:p>
            <a:pPr fontAlgn="auto">
              <a:spcAft>
                <a:spcPts val="0"/>
              </a:spcAft>
              <a:defRPr/>
            </a:pPr>
            <a:r>
              <a:rPr lang="en-US" sz="4400" dirty="0" smtClean="0">
                <a:ea typeface="+mj-ea"/>
                <a:cs typeface="+mj-cs"/>
              </a:rPr>
              <a:t>One Developmental Link</a:t>
            </a:r>
            <a:br>
              <a:rPr lang="en-US" sz="4400" dirty="0" smtClean="0">
                <a:ea typeface="+mj-ea"/>
                <a:cs typeface="+mj-cs"/>
              </a:rPr>
            </a:br>
            <a:r>
              <a:rPr lang="en-US" sz="4400" dirty="0" smtClean="0">
                <a:ea typeface="+mj-ea"/>
                <a:cs typeface="+mj-cs"/>
              </a:rPr>
              <a:t>1985</a:t>
            </a:r>
            <a:endParaRPr lang="en-US" sz="4400" dirty="0">
              <a:ea typeface="+mj-ea"/>
              <a:cs typeface="+mj-cs"/>
            </a:endParaRPr>
          </a:p>
        </p:txBody>
      </p:sp>
      <p:sp>
        <p:nvSpPr>
          <p:cNvPr id="3" name="Content Placeholder 2"/>
          <p:cNvSpPr>
            <a:spLocks noGrp="1"/>
          </p:cNvSpPr>
          <p:nvPr>
            <p:ph type="body" idx="1"/>
          </p:nvPr>
        </p:nvSpPr>
        <p:spPr>
          <a:xfrm>
            <a:off x="381000" y="1981200"/>
            <a:ext cx="8001000" cy="3810000"/>
          </a:xfrm>
        </p:spPr>
        <p:txBody>
          <a:bodyPr>
            <a:normAutofit/>
          </a:bodyPr>
          <a:lstStyle/>
          <a:p>
            <a:pPr fontAlgn="auto">
              <a:spcAft>
                <a:spcPts val="0"/>
              </a:spcAft>
              <a:buFont typeface="Arial" pitchFamily="34" charset="0"/>
              <a:buChar char="•"/>
              <a:defRPr/>
            </a:pPr>
            <a:r>
              <a:rPr lang="en-US" sz="4400" dirty="0" smtClean="0">
                <a:solidFill>
                  <a:schemeClr val="tx1">
                    <a:lumMod val="95000"/>
                    <a:lumOff val="5000"/>
                  </a:schemeClr>
                </a:solidFill>
                <a:ea typeface="+mn-ea"/>
                <a:cs typeface="+mn-cs"/>
              </a:rPr>
              <a:t>Pair students in English 88 Reading &amp;</a:t>
            </a:r>
          </a:p>
          <a:p>
            <a:pPr fontAlgn="auto">
              <a:spcAft>
                <a:spcPts val="0"/>
              </a:spcAft>
              <a:buFont typeface="Arial" pitchFamily="34" charset="0"/>
              <a:buChar char="•"/>
              <a:defRPr/>
            </a:pPr>
            <a:r>
              <a:rPr lang="en-US" sz="4400" dirty="0" smtClean="0">
                <a:solidFill>
                  <a:schemeClr val="tx1">
                    <a:lumMod val="95000"/>
                    <a:lumOff val="5000"/>
                  </a:schemeClr>
                </a:solidFill>
                <a:ea typeface="+mn-ea"/>
                <a:cs typeface="+mn-cs"/>
              </a:rPr>
              <a:t> Eng 98 Writing </a:t>
            </a:r>
          </a:p>
          <a:p>
            <a:pPr fontAlgn="auto">
              <a:spcAft>
                <a:spcPts val="0"/>
              </a:spcAft>
              <a:buFont typeface="Wingdings 2" pitchFamily="18" charset="2"/>
              <a:buNone/>
              <a:defRPr/>
            </a:pPr>
            <a:endParaRPr lang="en-US" dirty="0" smtClean="0">
              <a:ea typeface="+mn-ea"/>
              <a:cs typeface="+mn-cs"/>
            </a:endParaRPr>
          </a:p>
          <a:p>
            <a:pPr fontAlgn="auto">
              <a:spcAft>
                <a:spcPts val="0"/>
              </a:spcAft>
              <a:buFont typeface="Wingdings 2" pitchFamily="18"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0"/>
            <a:ext cx="7772400" cy="1362075"/>
          </a:xfrm>
        </p:spPr>
        <p:txBody>
          <a:bodyPr/>
          <a:lstStyle/>
          <a:p>
            <a:pPr fontAlgn="auto">
              <a:spcAft>
                <a:spcPts val="0"/>
              </a:spcAft>
              <a:defRPr/>
            </a:pPr>
            <a:r>
              <a:rPr lang="en-US" dirty="0" smtClean="0">
                <a:ea typeface="+mj-ea"/>
                <a:cs typeface="+mj-cs"/>
              </a:rPr>
              <a:t>Preliminary Research</a:t>
            </a:r>
            <a:endParaRPr lang="en-US" dirty="0">
              <a:ea typeface="+mj-ea"/>
              <a:cs typeface="+mj-cs"/>
            </a:endParaRPr>
          </a:p>
        </p:txBody>
      </p:sp>
      <p:sp>
        <p:nvSpPr>
          <p:cNvPr id="4" name="Subtitle 3"/>
          <p:cNvSpPr>
            <a:spLocks noGrp="1"/>
          </p:cNvSpPr>
          <p:nvPr>
            <p:ph type="body" idx="1"/>
          </p:nvPr>
        </p:nvSpPr>
        <p:spPr>
          <a:xfrm>
            <a:off x="722313" y="2209801"/>
            <a:ext cx="7772400" cy="2438400"/>
          </a:xfrm>
        </p:spPr>
        <p:txBody>
          <a:bodyPr>
            <a:noAutofit/>
          </a:bodyPr>
          <a:lstStyle/>
          <a:p>
            <a:pPr fontAlgn="auto">
              <a:spcAft>
                <a:spcPts val="0"/>
              </a:spcAft>
              <a:buFont typeface="Wingdings 2" pitchFamily="18" charset="2"/>
              <a:buNone/>
              <a:defRPr/>
            </a:pPr>
            <a:r>
              <a:rPr lang="en-US" sz="3200" dirty="0" smtClean="0">
                <a:solidFill>
                  <a:schemeClr val="tx1"/>
                </a:solidFill>
                <a:ea typeface="+mn-ea"/>
                <a:cs typeface="+mn-cs"/>
              </a:rPr>
              <a:t>1991-1994 Success Rates</a:t>
            </a:r>
          </a:p>
          <a:p>
            <a:pPr fontAlgn="auto">
              <a:spcAft>
                <a:spcPts val="0"/>
              </a:spcAft>
              <a:buFont typeface="Wingdings 2" pitchFamily="18" charset="2"/>
              <a:buNone/>
              <a:defRPr/>
            </a:pPr>
            <a:r>
              <a:rPr lang="en-US" sz="3200" dirty="0" smtClean="0">
                <a:solidFill>
                  <a:schemeClr val="tx1"/>
                </a:solidFill>
                <a:ea typeface="+mn-ea"/>
                <a:cs typeface="+mn-cs"/>
              </a:rPr>
              <a:t>Control Group(9,000)—	58.9%</a:t>
            </a:r>
          </a:p>
          <a:p>
            <a:pPr fontAlgn="auto">
              <a:spcAft>
                <a:spcPts val="0"/>
              </a:spcAft>
              <a:buFont typeface="Wingdings 2" pitchFamily="18" charset="2"/>
              <a:buNone/>
              <a:defRPr/>
            </a:pPr>
            <a:r>
              <a:rPr lang="en-US" sz="3200" dirty="0" smtClean="0">
                <a:solidFill>
                  <a:schemeClr val="tx1"/>
                </a:solidFill>
                <a:ea typeface="+mn-ea"/>
                <a:cs typeface="+mn-cs"/>
              </a:rPr>
              <a:t>Project Success(819)—	68.6%     </a:t>
            </a:r>
            <a:endParaRPr lang="en-US" sz="3200" dirty="0">
              <a:solidFill>
                <a:schemeClr val="tx1"/>
              </a:solidFill>
              <a:ea typeface="+mn-ea"/>
              <a:cs typeface="+mn-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624" y="524435"/>
            <a:ext cx="7086600" cy="731838"/>
          </a:xfrm>
        </p:spPr>
        <p:txBody>
          <a:bodyPr>
            <a:normAutofit fontScale="90000"/>
          </a:bodyPr>
          <a:lstStyle/>
          <a:p>
            <a:pPr fontAlgn="auto">
              <a:spcAft>
                <a:spcPts val="0"/>
              </a:spcAft>
              <a:defRPr/>
            </a:pPr>
            <a:r>
              <a:rPr lang="en-US" dirty="0" smtClean="0">
                <a:ea typeface="+mj-ea"/>
                <a:cs typeface="+mj-cs"/>
              </a:rPr>
              <a:t>Growth Years</a:t>
            </a:r>
            <a:endParaRPr lang="en-US" dirty="0">
              <a:ea typeface="+mj-ea"/>
              <a:cs typeface="+mj-cs"/>
            </a:endParaRPr>
          </a:p>
        </p:txBody>
      </p:sp>
      <p:sp>
        <p:nvSpPr>
          <p:cNvPr id="3" name="Content Placeholder 2"/>
          <p:cNvSpPr>
            <a:spLocks noGrp="1"/>
          </p:cNvSpPr>
          <p:nvPr>
            <p:ph idx="1"/>
          </p:nvPr>
        </p:nvSpPr>
        <p:spPr>
          <a:xfrm>
            <a:off x="349624" y="1600200"/>
            <a:ext cx="7086600" cy="4525963"/>
          </a:xfrm>
        </p:spPr>
        <p:txBody>
          <a:bodyPr/>
          <a:lstStyle/>
          <a:p>
            <a:pPr>
              <a:buFont typeface="Wingdings 2" pitchFamily="18" charset="2"/>
              <a:buChar char=""/>
              <a:defRPr/>
            </a:pPr>
            <a:r>
              <a:rPr lang="en-US" dirty="0" smtClean="0">
                <a:solidFill>
                  <a:schemeClr val="tx1">
                    <a:lumMod val="65000"/>
                    <a:lumOff val="35000"/>
                  </a:schemeClr>
                </a:solidFill>
              </a:rPr>
              <a:t>English 98 is linked to English 88 and Personal Development Courses and Business Resume Writing Course</a:t>
            </a:r>
          </a:p>
          <a:p>
            <a:pPr fontAlgn="auto">
              <a:spcAft>
                <a:spcPts val="0"/>
              </a:spcAft>
              <a:buFont typeface="Wingdings 2" pitchFamily="18" charset="2"/>
              <a:buChar char=""/>
              <a:defRPr/>
            </a:pPr>
            <a:r>
              <a:rPr lang="en-US" dirty="0" smtClean="0">
                <a:solidFill>
                  <a:schemeClr val="tx1">
                    <a:lumMod val="65000"/>
                    <a:lumOff val="35000"/>
                  </a:schemeClr>
                </a:solidFill>
                <a:ea typeface="+mn-ea"/>
                <a:cs typeface="+mn-cs"/>
              </a:rPr>
              <a:t>From 1995 to the Present:  Links include General Education Courses in Communication, Humanities, History, Science, Math, Geology, Anthropology, Philosophy, Psychology, and Literature</a:t>
            </a:r>
          </a:p>
          <a:p>
            <a:pPr fontAlgn="auto">
              <a:spcAft>
                <a:spcPts val="0"/>
              </a:spcAft>
              <a:buFont typeface="Wingdings 2" pitchFamily="18" charset="2"/>
              <a:buChar char=""/>
              <a:defRPr/>
            </a:pPr>
            <a:endParaRPr lang="en-US" dirty="0">
              <a:solidFill>
                <a:schemeClr val="tx1">
                  <a:lumMod val="65000"/>
                  <a:lumOff val="35000"/>
                </a:schemeClr>
              </a:solidFill>
              <a:ea typeface="+mn-ea"/>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0" y="0"/>
            <a:ext cx="9144000" cy="6858000"/>
          </a:xfrm>
          <a:prstGeom prst="rect">
            <a:avLst/>
          </a:prstGeom>
          <a:noFill/>
          <a:ln w="9525">
            <a:noFill/>
            <a:miter lim="800000"/>
            <a:headEnd/>
            <a:tailEnd/>
          </a:ln>
        </p:spPr>
        <p:txBody>
          <a:bodyPr>
            <a:prstTxWarp prst="textNoShape">
              <a:avLst/>
            </a:prstTxWarp>
            <a:spAutoFit/>
          </a:bodyPr>
          <a:lstStyle/>
          <a:p>
            <a:endParaRPr lang="en-US">
              <a:latin typeface="Eurostile" pitchFamily="-105" charset="0"/>
            </a:endParaRPr>
          </a:p>
        </p:txBody>
      </p:sp>
      <p:sp>
        <p:nvSpPr>
          <p:cNvPr id="3" name="Title 2"/>
          <p:cNvSpPr>
            <a:spLocks noGrp="1"/>
          </p:cNvSpPr>
          <p:nvPr>
            <p:ph type="title"/>
          </p:nvPr>
        </p:nvSpPr>
        <p:spPr>
          <a:xfrm>
            <a:off x="609600" y="533400"/>
            <a:ext cx="7772400" cy="1362075"/>
          </a:xfrm>
        </p:spPr>
        <p:txBody>
          <a:bodyPr>
            <a:normAutofit/>
          </a:bodyPr>
          <a:lstStyle/>
          <a:p>
            <a:pPr algn="ctr" fontAlgn="auto">
              <a:spcAft>
                <a:spcPts val="0"/>
              </a:spcAft>
              <a:defRPr/>
            </a:pPr>
            <a:r>
              <a:rPr lang="en-US" dirty="0" smtClean="0">
                <a:ea typeface="+mj-ea"/>
                <a:cs typeface="+mj-cs"/>
              </a:rPr>
              <a:t>Concurrent Reading and Writing Instruction</a:t>
            </a:r>
            <a:endParaRPr lang="en-US" dirty="0">
              <a:ea typeface="+mj-ea"/>
              <a:cs typeface="+mj-cs"/>
            </a:endParaRPr>
          </a:p>
        </p:txBody>
      </p:sp>
      <p:sp>
        <p:nvSpPr>
          <p:cNvPr id="4" name="Subtitle 3"/>
          <p:cNvSpPr>
            <a:spLocks noGrp="1"/>
          </p:cNvSpPr>
          <p:nvPr>
            <p:ph type="body" idx="1"/>
          </p:nvPr>
        </p:nvSpPr>
        <p:spPr>
          <a:xfrm>
            <a:off x="762000" y="1981200"/>
            <a:ext cx="7772400" cy="3962401"/>
          </a:xfrm>
        </p:spPr>
        <p:txBody>
          <a:bodyPr>
            <a:noAutofit/>
          </a:bodyPr>
          <a:lstStyle/>
          <a:p>
            <a:pPr fontAlgn="auto">
              <a:spcAft>
                <a:spcPts val="0"/>
              </a:spcAft>
              <a:buFont typeface="Arial" pitchFamily="34" charset="0"/>
              <a:buChar char="•"/>
              <a:defRPr/>
            </a:pPr>
            <a:r>
              <a:rPr lang="en-US" sz="4000" dirty="0" smtClean="0">
                <a:solidFill>
                  <a:schemeClr val="tx1">
                    <a:lumMod val="95000"/>
                    <a:lumOff val="5000"/>
                  </a:schemeClr>
                </a:solidFill>
                <a:ea typeface="+mn-ea"/>
                <a:cs typeface="+mn-cs"/>
              </a:rPr>
              <a:t>Is more effective in improving reading comprehension</a:t>
            </a:r>
          </a:p>
          <a:p>
            <a:pPr fontAlgn="auto">
              <a:spcAft>
                <a:spcPts val="0"/>
              </a:spcAft>
              <a:buFont typeface="Arial" pitchFamily="34" charset="0"/>
              <a:buChar char="•"/>
              <a:defRPr/>
            </a:pPr>
            <a:r>
              <a:rPr lang="en-US" sz="4000" dirty="0" smtClean="0">
                <a:solidFill>
                  <a:schemeClr val="tx1">
                    <a:lumMod val="95000"/>
                    <a:lumOff val="5000"/>
                  </a:schemeClr>
                </a:solidFill>
                <a:ea typeface="+mn-ea"/>
                <a:cs typeface="+mn-cs"/>
              </a:rPr>
              <a:t>Is more effective in improving vocabulary</a:t>
            </a:r>
          </a:p>
          <a:p>
            <a:pPr fontAlgn="auto">
              <a:spcAft>
                <a:spcPts val="0"/>
              </a:spcAft>
              <a:buFont typeface="Arial" pitchFamily="34" charset="0"/>
              <a:buChar char="•"/>
              <a:defRPr/>
            </a:pPr>
            <a:r>
              <a:rPr lang="en-US" sz="4000" dirty="0" smtClean="0">
                <a:solidFill>
                  <a:schemeClr val="tx1">
                    <a:lumMod val="95000"/>
                    <a:lumOff val="5000"/>
                  </a:schemeClr>
                </a:solidFill>
                <a:ea typeface="+mn-ea"/>
                <a:cs typeface="+mn-cs"/>
              </a:rPr>
              <a:t>Is more effective for academically underprepared students</a:t>
            </a:r>
            <a:endParaRPr lang="en-US" sz="4000" dirty="0">
              <a:solidFill>
                <a:schemeClr val="tx1">
                  <a:lumMod val="95000"/>
                  <a:lumOff val="5000"/>
                </a:schemeClr>
              </a:solidFill>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96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624" y="524435"/>
            <a:ext cx="7086600" cy="731838"/>
          </a:xfrm>
        </p:spPr>
        <p:txBody>
          <a:bodyPr>
            <a:normAutofit fontScale="90000"/>
          </a:bodyPr>
          <a:lstStyle/>
          <a:p>
            <a:pPr fontAlgn="auto">
              <a:spcAft>
                <a:spcPts val="0"/>
              </a:spcAft>
              <a:defRPr/>
            </a:pPr>
            <a:r>
              <a:rPr lang="en-US" dirty="0" smtClean="0">
                <a:ea typeface="+mj-ea"/>
                <a:cs typeface="+mj-cs"/>
              </a:rPr>
              <a:t>Creating Community</a:t>
            </a:r>
            <a:endParaRPr lang="en-US" dirty="0">
              <a:ea typeface="+mj-ea"/>
              <a:cs typeface="+mj-cs"/>
            </a:endParaRPr>
          </a:p>
        </p:txBody>
      </p:sp>
      <p:sp>
        <p:nvSpPr>
          <p:cNvPr id="3" name="Content Placeholder 2"/>
          <p:cNvSpPr>
            <a:spLocks noGrp="1"/>
          </p:cNvSpPr>
          <p:nvPr>
            <p:ph idx="1"/>
          </p:nvPr>
        </p:nvSpPr>
        <p:spPr>
          <a:xfrm>
            <a:off x="349624" y="1600200"/>
            <a:ext cx="7086600" cy="4525963"/>
          </a:xfrm>
        </p:spPr>
        <p:txBody>
          <a:bodyPr/>
          <a:lstStyle/>
          <a:p>
            <a:pPr fontAlgn="auto">
              <a:spcAft>
                <a:spcPts val="0"/>
              </a:spcAft>
              <a:buFont typeface="Wingdings 2" pitchFamily="18" charset="2"/>
              <a:buChar char=""/>
              <a:defRPr/>
            </a:pPr>
            <a:r>
              <a:rPr lang="en-US" dirty="0" smtClean="0">
                <a:solidFill>
                  <a:schemeClr val="tx1">
                    <a:lumMod val="95000"/>
                    <a:lumOff val="5000"/>
                  </a:schemeClr>
                </a:solidFill>
                <a:ea typeface="+mn-ea"/>
                <a:cs typeface="+mn-cs"/>
              </a:rPr>
              <a:t>Mentoring Instructors</a:t>
            </a:r>
          </a:p>
          <a:p>
            <a:pPr fontAlgn="auto">
              <a:spcAft>
                <a:spcPts val="0"/>
              </a:spcAft>
              <a:buFont typeface="Wingdings 2" pitchFamily="18" charset="2"/>
              <a:buChar char=""/>
              <a:defRPr/>
            </a:pPr>
            <a:r>
              <a:rPr lang="en-US" dirty="0" smtClean="0">
                <a:solidFill>
                  <a:schemeClr val="tx1">
                    <a:lumMod val="95000"/>
                    <a:lumOff val="5000"/>
                  </a:schemeClr>
                </a:solidFill>
                <a:ea typeface="+mn-ea"/>
                <a:cs typeface="+mn-cs"/>
              </a:rPr>
              <a:t>Visiting Partner’s Classroom</a:t>
            </a:r>
          </a:p>
          <a:p>
            <a:pPr fontAlgn="auto">
              <a:spcAft>
                <a:spcPts val="0"/>
              </a:spcAft>
              <a:buFont typeface="Wingdings 2" pitchFamily="18" charset="2"/>
              <a:buChar char=""/>
              <a:defRPr/>
            </a:pPr>
            <a:r>
              <a:rPr lang="en-US" dirty="0" smtClean="0">
                <a:solidFill>
                  <a:schemeClr val="tx1">
                    <a:lumMod val="95000"/>
                    <a:lumOff val="5000"/>
                  </a:schemeClr>
                </a:solidFill>
                <a:ea typeface="+mn-ea"/>
                <a:cs typeface="+mn-cs"/>
              </a:rPr>
              <a:t>Conferencing with Students</a:t>
            </a:r>
          </a:p>
          <a:p>
            <a:pPr fontAlgn="auto">
              <a:spcAft>
                <a:spcPts val="0"/>
              </a:spcAft>
              <a:buFont typeface="Wingdings 2" pitchFamily="18" charset="2"/>
              <a:buChar char=""/>
              <a:defRPr/>
            </a:pPr>
            <a:r>
              <a:rPr lang="en-US" dirty="0" smtClean="0">
                <a:solidFill>
                  <a:schemeClr val="tx1">
                    <a:lumMod val="95000"/>
                    <a:lumOff val="5000"/>
                  </a:schemeClr>
                </a:solidFill>
                <a:ea typeface="+mn-ea"/>
                <a:cs typeface="+mn-cs"/>
              </a:rPr>
              <a:t>Building Partnerships with Counseling, Admissions, and Scheduling</a:t>
            </a:r>
          </a:p>
          <a:p>
            <a:pPr fontAlgn="auto">
              <a:spcAft>
                <a:spcPts val="0"/>
              </a:spcAft>
              <a:buFont typeface="Wingdings 2" pitchFamily="18" charset="2"/>
              <a:buChar char=""/>
              <a:defRPr/>
            </a:pPr>
            <a:r>
              <a:rPr lang="en-US" dirty="0" smtClean="0">
                <a:solidFill>
                  <a:schemeClr val="tx1">
                    <a:lumMod val="95000"/>
                    <a:lumOff val="5000"/>
                  </a:schemeClr>
                </a:solidFill>
                <a:ea typeface="+mn-ea"/>
                <a:cs typeface="+mn-cs"/>
              </a:rPr>
              <a:t>Solving Problems with the Guidance of Administration</a:t>
            </a:r>
          </a:p>
          <a:p>
            <a:pPr fontAlgn="auto">
              <a:spcAft>
                <a:spcPts val="0"/>
              </a:spcAft>
              <a:buFont typeface="Wingdings 2" pitchFamily="18" charset="2"/>
              <a:buChar char=""/>
              <a:defRPr/>
            </a:pPr>
            <a:endParaRPr lang="en-US" dirty="0">
              <a:solidFill>
                <a:schemeClr val="tx1">
                  <a:lumMod val="65000"/>
                  <a:lumOff val="35000"/>
                </a:schemeClr>
              </a:solidFill>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a self-sacrificing instructor?	</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828800" y="1981200"/>
            <a:ext cx="5153474" cy="3563144"/>
          </a:xfrm>
          <a:prstGeom prst="rect">
            <a:avLst/>
          </a:prstGeom>
          <a:noFill/>
          <a:ln w="9525">
            <a:noFill/>
            <a:miter lim="800000"/>
            <a:headEnd/>
            <a:tailEnd/>
          </a:ln>
        </p:spPr>
      </p:pic>
      <p:sp>
        <p:nvSpPr>
          <p:cNvPr id="4" name="TextBox 3"/>
          <p:cNvSpPr txBox="1"/>
          <p:nvPr/>
        </p:nvSpPr>
        <p:spPr>
          <a:xfrm>
            <a:off x="2438400" y="5943600"/>
            <a:ext cx="3505200" cy="369332"/>
          </a:xfrm>
          <a:prstGeom prst="rect">
            <a:avLst/>
          </a:prstGeom>
          <a:noFill/>
        </p:spPr>
        <p:txBody>
          <a:bodyPr wrap="square" rtlCol="0">
            <a:spAutoFit/>
          </a:bodyPr>
          <a:lstStyle/>
          <a:p>
            <a:pPr algn="ctr"/>
            <a:r>
              <a:rPr lang="en-US" dirty="0" smtClean="0"/>
              <a:t>Mr. Holland’s Opus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fontAlgn="auto">
              <a:spcAft>
                <a:spcPts val="0"/>
              </a:spcAft>
              <a:defRPr/>
            </a:pPr>
            <a:r>
              <a:rPr lang="en-US" dirty="0" smtClean="0">
                <a:solidFill>
                  <a:schemeClr val="tx1"/>
                </a:solidFill>
                <a:ea typeface="+mj-ea"/>
                <a:cs typeface="+mj-cs"/>
              </a:rPr>
              <a:t>Fall 2006: Who Passed?</a:t>
            </a:r>
            <a:endParaRPr lang="en-US" dirty="0">
              <a:solidFill>
                <a:schemeClr val="tx1"/>
              </a:solidFill>
              <a:ea typeface="+mj-ea"/>
              <a:cs typeface="+mj-cs"/>
            </a:endParaRPr>
          </a:p>
        </p:txBody>
      </p:sp>
      <p:sp>
        <p:nvSpPr>
          <p:cNvPr id="3" name="Content Placeholder 2"/>
          <p:cNvSpPr>
            <a:spLocks noGrp="1"/>
          </p:cNvSpPr>
          <p:nvPr>
            <p:ph idx="1"/>
          </p:nvPr>
        </p:nvSpPr>
        <p:spPr>
          <a:xfrm>
            <a:off x="349624" y="1186184"/>
            <a:ext cx="7086600" cy="4939979"/>
          </a:xfrm>
        </p:spPr>
        <p:txBody>
          <a:bodyPr/>
          <a:lstStyle/>
          <a:p>
            <a:pPr fontAlgn="auto">
              <a:spcAft>
                <a:spcPts val="0"/>
              </a:spcAft>
              <a:buFont typeface="Wingdings 2" pitchFamily="18" charset="2"/>
              <a:buChar char=""/>
              <a:defRPr/>
            </a:pPr>
            <a:r>
              <a:rPr lang="en-US" sz="2000" i="1" dirty="0" smtClean="0">
                <a:solidFill>
                  <a:schemeClr val="tx1"/>
                </a:solidFill>
                <a:ea typeface="+mn-ea"/>
                <a:cs typeface="+mn-cs"/>
              </a:rPr>
              <a:t>“What were students’ success rates in English 98?”</a:t>
            </a:r>
            <a:r>
              <a:rPr lang="en-US" sz="4000" i="1" dirty="0" smtClean="0">
                <a:solidFill>
                  <a:schemeClr val="tx1"/>
                </a:solidFill>
                <a:ea typeface="+mn-ea"/>
                <a:cs typeface="+mn-cs"/>
              </a:rPr>
              <a:t> </a:t>
            </a:r>
            <a:endParaRPr lang="en-US" sz="2000" i="1" dirty="0">
              <a:solidFill>
                <a:schemeClr val="tx1"/>
              </a:solidFill>
              <a:ea typeface="+mn-ea"/>
              <a:cs typeface="+mn-cs"/>
            </a:endParaRPr>
          </a:p>
        </p:txBody>
      </p:sp>
      <p:graphicFrame>
        <p:nvGraphicFramePr>
          <p:cNvPr id="55307" name="Chart 10"/>
          <p:cNvGraphicFramePr>
            <a:graphicFrameLocks/>
          </p:cNvGraphicFramePr>
          <p:nvPr/>
        </p:nvGraphicFramePr>
        <p:xfrm>
          <a:off x="987425" y="2036763"/>
          <a:ext cx="6096000" cy="4064000"/>
        </p:xfrm>
        <a:graphic>
          <a:graphicData uri="http://schemas.openxmlformats.org/presentationml/2006/ole">
            <p:oleObj spid="_x0000_s2050" r:id="rId4" imgW="6095496" imgH="4065696" progId="Excel.Sheet.8">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fontAlgn="auto">
              <a:spcAft>
                <a:spcPts val="0"/>
              </a:spcAft>
              <a:defRPr/>
            </a:pPr>
            <a:r>
              <a:rPr lang="en-US" dirty="0" smtClean="0">
                <a:solidFill>
                  <a:schemeClr val="tx1"/>
                </a:solidFill>
                <a:ea typeface="+mj-ea"/>
                <a:cs typeface="+mj-cs"/>
              </a:rPr>
              <a:t>Fall 2006: Who Stayed?</a:t>
            </a:r>
            <a:endParaRPr lang="en-US" dirty="0">
              <a:solidFill>
                <a:schemeClr val="tx1"/>
              </a:solidFill>
              <a:ea typeface="+mj-ea"/>
              <a:cs typeface="+mj-cs"/>
            </a:endParaRPr>
          </a:p>
        </p:txBody>
      </p:sp>
      <p:sp>
        <p:nvSpPr>
          <p:cNvPr id="3" name="Content Placeholder 2"/>
          <p:cNvSpPr>
            <a:spLocks noGrp="1"/>
          </p:cNvSpPr>
          <p:nvPr>
            <p:ph idx="1"/>
          </p:nvPr>
        </p:nvSpPr>
        <p:spPr>
          <a:xfrm>
            <a:off x="349624" y="1186184"/>
            <a:ext cx="7086600" cy="4939979"/>
          </a:xfrm>
        </p:spPr>
        <p:txBody>
          <a:bodyPr/>
          <a:lstStyle/>
          <a:p>
            <a:pPr fontAlgn="auto">
              <a:spcAft>
                <a:spcPts val="0"/>
              </a:spcAft>
              <a:buFont typeface="Wingdings 2" pitchFamily="18" charset="2"/>
              <a:buChar char=""/>
              <a:defRPr/>
            </a:pPr>
            <a:r>
              <a:rPr lang="en-US" sz="2000" i="1" dirty="0" smtClean="0">
                <a:solidFill>
                  <a:schemeClr val="tx1"/>
                </a:solidFill>
                <a:ea typeface="+mn-ea"/>
                <a:cs typeface="+mn-cs"/>
              </a:rPr>
              <a:t>“Did students persist to Spring 2007*?”</a:t>
            </a:r>
            <a:r>
              <a:rPr lang="en-US" sz="4000" i="1" dirty="0" smtClean="0">
                <a:solidFill>
                  <a:schemeClr val="tx1"/>
                </a:solidFill>
                <a:ea typeface="+mn-ea"/>
                <a:cs typeface="+mn-cs"/>
              </a:rPr>
              <a:t> </a:t>
            </a:r>
            <a:endParaRPr lang="en-US" sz="2000" i="1" dirty="0">
              <a:solidFill>
                <a:schemeClr val="tx1"/>
              </a:solidFill>
              <a:ea typeface="+mn-ea"/>
              <a:cs typeface="+mn-cs"/>
            </a:endParaRPr>
          </a:p>
        </p:txBody>
      </p:sp>
      <p:pic>
        <p:nvPicPr>
          <p:cNvPr id="4" name="Picture 3" descr="Students_1.jpg"/>
          <p:cNvPicPr>
            <a:picLocks noChangeAspect="1"/>
          </p:cNvPicPr>
          <p:nvPr/>
        </p:nvPicPr>
        <p:blipFill>
          <a:blip r:embed="rId4" cstate="print"/>
          <a:stretch>
            <a:fillRect/>
          </a:stretch>
        </p:blipFill>
        <p:spPr>
          <a:xfrm>
            <a:off x="7875588" y="508000"/>
            <a:ext cx="1255712" cy="846138"/>
          </a:xfrm>
          <a:prstGeom prst="rect">
            <a:avLst/>
          </a:prstGeom>
          <a:effectLst>
            <a:outerShdw blurRad="50800" dist="38100" dir="2700000" algn="tl" rotWithShape="0">
              <a:srgbClr val="000000">
                <a:alpha val="43000"/>
              </a:srgbClr>
            </a:outerShdw>
          </a:effectLst>
        </p:spPr>
      </p:pic>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57355" name="Chart 7"/>
          <p:cNvGraphicFramePr>
            <a:graphicFrameLocks/>
          </p:cNvGraphicFramePr>
          <p:nvPr/>
        </p:nvGraphicFramePr>
        <p:xfrm>
          <a:off x="987425" y="2036763"/>
          <a:ext cx="5576888" cy="3940175"/>
        </p:xfrm>
        <a:graphic>
          <a:graphicData uri="http://schemas.openxmlformats.org/presentationml/2006/ole">
            <p:oleObj spid="_x0000_s3074" r:id="rId5" imgW="5577379" imgH="3943786" progId="Excel.Sheet.8">
              <p:embed/>
            </p:oleObj>
          </a:graphicData>
        </a:graphic>
      </p:graphicFrame>
      <p:sp>
        <p:nvSpPr>
          <p:cNvPr id="57356" name="TextBox 8"/>
          <p:cNvSpPr txBox="1">
            <a:spLocks noChangeArrowheads="1"/>
          </p:cNvSpPr>
          <p:nvPr/>
        </p:nvSpPr>
        <p:spPr bwMode="auto">
          <a:xfrm>
            <a:off x="1617663" y="6126163"/>
            <a:ext cx="4946650" cy="261937"/>
          </a:xfrm>
          <a:prstGeom prst="rect">
            <a:avLst/>
          </a:prstGeom>
          <a:noFill/>
          <a:ln w="9525">
            <a:noFill/>
            <a:miter lim="800000"/>
            <a:headEnd/>
            <a:tailEnd/>
          </a:ln>
        </p:spPr>
        <p:txBody>
          <a:bodyPr>
            <a:prstTxWarp prst="textNoShape">
              <a:avLst/>
            </a:prstTxWarp>
            <a:spAutoFit/>
          </a:bodyPr>
          <a:lstStyle/>
          <a:p>
            <a:r>
              <a:rPr lang="en-US" sz="1100">
                <a:latin typeface="Eurostile" pitchFamily="-105" charset="0"/>
              </a:rPr>
              <a:t>* Percent of all Fall 2006 English 98 students who persisted to Spring 2007.</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fontAlgn="auto">
              <a:spcAft>
                <a:spcPts val="0"/>
              </a:spcAft>
              <a:defRPr/>
            </a:pPr>
            <a:r>
              <a:rPr lang="en-US" dirty="0" smtClean="0">
                <a:solidFill>
                  <a:schemeClr val="tx1"/>
                </a:solidFill>
                <a:ea typeface="+mj-ea"/>
                <a:cs typeface="+mj-cs"/>
              </a:rPr>
              <a:t>Fall 2006: Who Stayed?</a:t>
            </a:r>
            <a:endParaRPr lang="en-US" dirty="0">
              <a:solidFill>
                <a:schemeClr val="tx1"/>
              </a:solidFill>
              <a:ea typeface="+mj-ea"/>
              <a:cs typeface="+mj-cs"/>
            </a:endParaRPr>
          </a:p>
        </p:txBody>
      </p:sp>
      <p:sp>
        <p:nvSpPr>
          <p:cNvPr id="3" name="Content Placeholder 2"/>
          <p:cNvSpPr>
            <a:spLocks noGrp="1"/>
          </p:cNvSpPr>
          <p:nvPr>
            <p:ph idx="1"/>
          </p:nvPr>
        </p:nvSpPr>
        <p:spPr>
          <a:xfrm>
            <a:off x="349624" y="1186184"/>
            <a:ext cx="7086600" cy="4939979"/>
          </a:xfrm>
        </p:spPr>
        <p:txBody>
          <a:bodyPr/>
          <a:lstStyle/>
          <a:p>
            <a:pPr fontAlgn="auto">
              <a:spcAft>
                <a:spcPts val="0"/>
              </a:spcAft>
              <a:buFont typeface="Wingdings 2" pitchFamily="18" charset="2"/>
              <a:buChar char=""/>
              <a:defRPr/>
            </a:pPr>
            <a:r>
              <a:rPr lang="en-US" sz="2000" i="1" dirty="0" smtClean="0">
                <a:solidFill>
                  <a:schemeClr val="tx1"/>
                </a:solidFill>
                <a:ea typeface="+mn-ea"/>
                <a:cs typeface="+mn-cs"/>
              </a:rPr>
              <a:t>“Did students persist to Fall 2007*?”</a:t>
            </a:r>
            <a:r>
              <a:rPr lang="en-US" sz="4000" i="1" dirty="0" smtClean="0">
                <a:solidFill>
                  <a:schemeClr val="tx1"/>
                </a:solidFill>
                <a:ea typeface="+mn-ea"/>
                <a:cs typeface="+mn-cs"/>
              </a:rPr>
              <a:t> </a:t>
            </a:r>
            <a:endParaRPr lang="en-US" sz="2000" i="1" dirty="0" smtClean="0">
              <a:solidFill>
                <a:schemeClr val="tx1"/>
              </a:solidFill>
              <a:ea typeface="+mn-ea"/>
              <a:cs typeface="+mn-cs"/>
            </a:endParaRPr>
          </a:p>
          <a:p>
            <a:pPr fontAlgn="auto">
              <a:spcAft>
                <a:spcPts val="0"/>
              </a:spcAft>
              <a:buFont typeface="Wingdings 2" pitchFamily="18" charset="2"/>
              <a:buChar char=""/>
              <a:defRPr/>
            </a:pPr>
            <a:endParaRPr lang="en-US" sz="2000" i="1" dirty="0">
              <a:solidFill>
                <a:srgbClr val="00B050"/>
              </a:solidFill>
              <a:ea typeface="+mn-ea"/>
              <a:cs typeface="+mn-cs"/>
            </a:endParaRPr>
          </a:p>
        </p:txBody>
      </p:sp>
      <p:pic>
        <p:nvPicPr>
          <p:cNvPr id="4" name="Picture 3" descr="Students_1.jpg"/>
          <p:cNvPicPr>
            <a:picLocks noChangeAspect="1"/>
          </p:cNvPicPr>
          <p:nvPr/>
        </p:nvPicPr>
        <p:blipFill>
          <a:blip r:embed="rId4" cstate="print"/>
          <a:stretch>
            <a:fillRect/>
          </a:stretch>
        </p:blipFill>
        <p:spPr>
          <a:xfrm>
            <a:off x="7875588" y="508000"/>
            <a:ext cx="1255712" cy="846138"/>
          </a:xfrm>
          <a:prstGeom prst="rect">
            <a:avLst/>
          </a:prstGeom>
          <a:effectLst>
            <a:outerShdw blurRad="50800" dist="38100" dir="2700000" algn="tl" rotWithShape="0">
              <a:srgbClr val="000000">
                <a:alpha val="43000"/>
              </a:srgbClr>
            </a:outerShdw>
          </a:effectLst>
        </p:spPr>
      </p:pic>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59403" name="Chart 7"/>
          <p:cNvGraphicFramePr>
            <a:graphicFrameLocks/>
          </p:cNvGraphicFramePr>
          <p:nvPr/>
        </p:nvGraphicFramePr>
        <p:xfrm>
          <a:off x="987425" y="2036763"/>
          <a:ext cx="5576888" cy="3940175"/>
        </p:xfrm>
        <a:graphic>
          <a:graphicData uri="http://schemas.openxmlformats.org/presentationml/2006/ole">
            <p:oleObj spid="_x0000_s4098" r:id="rId5" imgW="5577379" imgH="3943786" progId="Excel.Sheet.8">
              <p:embed/>
            </p:oleObj>
          </a:graphicData>
        </a:graphic>
      </p:graphicFrame>
      <p:sp>
        <p:nvSpPr>
          <p:cNvPr id="59404" name="TextBox 8"/>
          <p:cNvSpPr txBox="1">
            <a:spLocks noChangeArrowheads="1"/>
          </p:cNvSpPr>
          <p:nvPr/>
        </p:nvSpPr>
        <p:spPr bwMode="auto">
          <a:xfrm>
            <a:off x="1600200" y="6126163"/>
            <a:ext cx="5118100" cy="261937"/>
          </a:xfrm>
          <a:prstGeom prst="rect">
            <a:avLst/>
          </a:prstGeom>
          <a:noFill/>
          <a:ln w="9525">
            <a:noFill/>
            <a:miter lim="800000"/>
            <a:headEnd/>
            <a:tailEnd/>
          </a:ln>
        </p:spPr>
        <p:txBody>
          <a:bodyPr>
            <a:prstTxWarp prst="textNoShape">
              <a:avLst/>
            </a:prstTxWarp>
            <a:spAutoFit/>
          </a:bodyPr>
          <a:lstStyle/>
          <a:p>
            <a:r>
              <a:rPr lang="en-US" sz="1100">
                <a:latin typeface="Eurostile" pitchFamily="-105" charset="0"/>
              </a:rPr>
              <a:t>* Percent of all Fall 2006 English 98 students who persisted to Fall 2007.</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fontAlgn="auto">
              <a:spcAft>
                <a:spcPts val="0"/>
              </a:spcAft>
              <a:defRPr/>
            </a:pPr>
            <a:r>
              <a:rPr lang="en-US" dirty="0" smtClean="0">
                <a:solidFill>
                  <a:schemeClr val="tx1"/>
                </a:solidFill>
                <a:ea typeface="+mj-ea"/>
                <a:cs typeface="+mj-cs"/>
              </a:rPr>
              <a:t>Fall 2008: Who Passed?</a:t>
            </a:r>
            <a:endParaRPr lang="en-US" dirty="0">
              <a:solidFill>
                <a:schemeClr val="tx1"/>
              </a:solidFill>
              <a:ea typeface="+mj-ea"/>
              <a:cs typeface="+mj-cs"/>
            </a:endParaRPr>
          </a:p>
        </p:txBody>
      </p:sp>
      <p:sp>
        <p:nvSpPr>
          <p:cNvPr id="3" name="Content Placeholder 2"/>
          <p:cNvSpPr>
            <a:spLocks noGrp="1"/>
          </p:cNvSpPr>
          <p:nvPr>
            <p:ph idx="1"/>
          </p:nvPr>
        </p:nvSpPr>
        <p:spPr>
          <a:xfrm>
            <a:off x="349624" y="1186184"/>
            <a:ext cx="7086600" cy="4939979"/>
          </a:xfrm>
        </p:spPr>
        <p:txBody>
          <a:bodyPr/>
          <a:lstStyle/>
          <a:p>
            <a:pPr fontAlgn="auto">
              <a:spcAft>
                <a:spcPts val="0"/>
              </a:spcAft>
              <a:buFont typeface="Wingdings 2" pitchFamily="18" charset="2"/>
              <a:buChar char=""/>
              <a:defRPr/>
            </a:pPr>
            <a:r>
              <a:rPr lang="en-US" sz="2000" i="1" dirty="0" smtClean="0">
                <a:solidFill>
                  <a:schemeClr val="tx1"/>
                </a:solidFill>
                <a:ea typeface="+mn-ea"/>
                <a:cs typeface="+mn-cs"/>
              </a:rPr>
              <a:t>“What were students’ success rates in English 98?”</a:t>
            </a:r>
            <a:r>
              <a:rPr lang="en-US" sz="4000" i="1" dirty="0" smtClean="0">
                <a:solidFill>
                  <a:schemeClr val="tx1"/>
                </a:solidFill>
                <a:ea typeface="+mn-ea"/>
                <a:cs typeface="+mn-cs"/>
              </a:rPr>
              <a:t> </a:t>
            </a:r>
            <a:endParaRPr lang="en-US" sz="2000" i="1" dirty="0">
              <a:solidFill>
                <a:schemeClr val="tx1"/>
              </a:solidFill>
              <a:ea typeface="+mn-ea"/>
              <a:cs typeface="+mn-cs"/>
            </a:endParaRPr>
          </a:p>
        </p:txBody>
      </p:sp>
      <p:pic>
        <p:nvPicPr>
          <p:cNvPr id="4" name="Picture 3" descr="Students_1.jpg"/>
          <p:cNvPicPr>
            <a:picLocks noChangeAspect="1"/>
          </p:cNvPicPr>
          <p:nvPr/>
        </p:nvPicPr>
        <p:blipFill>
          <a:blip r:embed="rId4" cstate="print"/>
          <a:stretch>
            <a:fillRect/>
          </a:stretch>
        </p:blipFill>
        <p:spPr>
          <a:xfrm>
            <a:off x="7875588" y="508000"/>
            <a:ext cx="1255712" cy="846138"/>
          </a:xfrm>
          <a:prstGeom prst="rect">
            <a:avLst/>
          </a:prstGeom>
          <a:effectLst>
            <a:outerShdw blurRad="50800" dist="38100" dir="2700000" algn="tl" rotWithShape="0">
              <a:srgbClr val="000000">
                <a:alpha val="43000"/>
              </a:srgbClr>
            </a:outerShdw>
          </a:effectLst>
        </p:spPr>
      </p:pic>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9883" name="Chart 10"/>
          <p:cNvGraphicFramePr>
            <a:graphicFrameLocks/>
          </p:cNvGraphicFramePr>
          <p:nvPr/>
        </p:nvGraphicFramePr>
        <p:xfrm>
          <a:off x="987425" y="2036763"/>
          <a:ext cx="6096000" cy="4064000"/>
        </p:xfrm>
        <a:graphic>
          <a:graphicData uri="http://schemas.openxmlformats.org/presentationml/2006/ole">
            <p:oleObj spid="_x0000_s5122" r:id="rId5" imgW="6095496" imgH="4065696" progId="Excel.Sheet.8">
              <p:embed/>
            </p:oleObj>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fontAlgn="auto">
              <a:spcAft>
                <a:spcPts val="0"/>
              </a:spcAft>
              <a:defRPr/>
            </a:pPr>
            <a:r>
              <a:rPr lang="en-US" dirty="0" smtClean="0">
                <a:solidFill>
                  <a:schemeClr val="tx1"/>
                </a:solidFill>
                <a:ea typeface="+mj-ea"/>
                <a:cs typeface="+mj-cs"/>
              </a:rPr>
              <a:t>Fall 2008: Who Stayed?</a:t>
            </a:r>
            <a:endParaRPr lang="en-US" dirty="0">
              <a:solidFill>
                <a:schemeClr val="tx1"/>
              </a:solidFill>
              <a:ea typeface="+mj-ea"/>
              <a:cs typeface="+mj-cs"/>
            </a:endParaRPr>
          </a:p>
        </p:txBody>
      </p:sp>
      <p:sp>
        <p:nvSpPr>
          <p:cNvPr id="3" name="Content Placeholder 2"/>
          <p:cNvSpPr>
            <a:spLocks noGrp="1"/>
          </p:cNvSpPr>
          <p:nvPr>
            <p:ph idx="1"/>
          </p:nvPr>
        </p:nvSpPr>
        <p:spPr>
          <a:xfrm>
            <a:off x="349624" y="1186184"/>
            <a:ext cx="7086600" cy="4939979"/>
          </a:xfrm>
        </p:spPr>
        <p:txBody>
          <a:bodyPr/>
          <a:lstStyle/>
          <a:p>
            <a:pPr fontAlgn="auto">
              <a:spcAft>
                <a:spcPts val="0"/>
              </a:spcAft>
              <a:buFont typeface="Wingdings 2" pitchFamily="18" charset="2"/>
              <a:buChar char=""/>
              <a:defRPr/>
            </a:pPr>
            <a:r>
              <a:rPr lang="en-US" sz="2000" i="1" dirty="0" smtClean="0">
                <a:solidFill>
                  <a:schemeClr val="tx1"/>
                </a:solidFill>
                <a:ea typeface="+mn-ea"/>
                <a:cs typeface="+mn-cs"/>
              </a:rPr>
              <a:t>“Did students persist to Spring 2009*?”</a:t>
            </a:r>
            <a:r>
              <a:rPr lang="en-US" sz="4000" i="1" dirty="0" smtClean="0">
                <a:solidFill>
                  <a:schemeClr val="tx1"/>
                </a:solidFill>
                <a:ea typeface="+mn-ea"/>
                <a:cs typeface="+mn-cs"/>
              </a:rPr>
              <a:t> </a:t>
            </a:r>
            <a:endParaRPr lang="en-US" sz="2000" i="1" dirty="0">
              <a:solidFill>
                <a:schemeClr val="tx1"/>
              </a:solidFill>
              <a:ea typeface="+mn-ea"/>
              <a:cs typeface="+mn-cs"/>
            </a:endParaRPr>
          </a:p>
        </p:txBody>
      </p:sp>
      <p:pic>
        <p:nvPicPr>
          <p:cNvPr id="4" name="Picture 3" descr="Students_1.jpg"/>
          <p:cNvPicPr>
            <a:picLocks noChangeAspect="1"/>
          </p:cNvPicPr>
          <p:nvPr/>
        </p:nvPicPr>
        <p:blipFill>
          <a:blip r:embed="rId4" cstate="print"/>
          <a:stretch>
            <a:fillRect/>
          </a:stretch>
        </p:blipFill>
        <p:spPr>
          <a:xfrm>
            <a:off x="7875588" y="508000"/>
            <a:ext cx="1255712" cy="846138"/>
          </a:xfrm>
          <a:prstGeom prst="rect">
            <a:avLst/>
          </a:prstGeom>
          <a:effectLst>
            <a:outerShdw blurRad="50800" dist="38100" dir="2700000" algn="tl" rotWithShape="0">
              <a:srgbClr val="000000">
                <a:alpha val="43000"/>
              </a:srgbClr>
            </a:outerShdw>
          </a:effectLst>
        </p:spPr>
      </p:pic>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81931" name="Chart 7"/>
          <p:cNvGraphicFramePr>
            <a:graphicFrameLocks/>
          </p:cNvGraphicFramePr>
          <p:nvPr/>
        </p:nvGraphicFramePr>
        <p:xfrm>
          <a:off x="987425" y="2036763"/>
          <a:ext cx="5576888" cy="3940175"/>
        </p:xfrm>
        <a:graphic>
          <a:graphicData uri="http://schemas.openxmlformats.org/presentationml/2006/ole">
            <p:oleObj spid="_x0000_s6146" r:id="rId5" imgW="5577379" imgH="3943786" progId="Excel.Sheet.8">
              <p:embed/>
            </p:oleObj>
          </a:graphicData>
        </a:graphic>
      </p:graphicFrame>
      <p:sp>
        <p:nvSpPr>
          <p:cNvPr id="81932" name="TextBox 8"/>
          <p:cNvSpPr txBox="1">
            <a:spLocks noChangeArrowheads="1"/>
          </p:cNvSpPr>
          <p:nvPr/>
        </p:nvSpPr>
        <p:spPr bwMode="auto">
          <a:xfrm>
            <a:off x="1587500" y="6126163"/>
            <a:ext cx="4976813" cy="261937"/>
          </a:xfrm>
          <a:prstGeom prst="rect">
            <a:avLst/>
          </a:prstGeom>
          <a:noFill/>
          <a:ln w="9525">
            <a:noFill/>
            <a:miter lim="800000"/>
            <a:headEnd/>
            <a:tailEnd/>
          </a:ln>
        </p:spPr>
        <p:txBody>
          <a:bodyPr>
            <a:prstTxWarp prst="textNoShape">
              <a:avLst/>
            </a:prstTxWarp>
            <a:spAutoFit/>
          </a:bodyPr>
          <a:lstStyle/>
          <a:p>
            <a:r>
              <a:rPr lang="en-US" sz="1100">
                <a:latin typeface="Eurostile" pitchFamily="-105" charset="0"/>
              </a:rPr>
              <a:t>* Percent of all Fall 2008 English 98 students who persisted to Spring 2009.</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fontAlgn="auto">
              <a:spcAft>
                <a:spcPts val="0"/>
              </a:spcAft>
              <a:defRPr/>
            </a:pPr>
            <a:r>
              <a:rPr lang="en-US" dirty="0" smtClean="0">
                <a:solidFill>
                  <a:schemeClr val="tx1"/>
                </a:solidFill>
                <a:ea typeface="+mj-ea"/>
                <a:cs typeface="+mj-cs"/>
              </a:rPr>
              <a:t>Fall 2008: Who Stayed?</a:t>
            </a:r>
            <a:endParaRPr lang="en-US" dirty="0">
              <a:solidFill>
                <a:schemeClr val="tx1"/>
              </a:solidFill>
              <a:ea typeface="+mj-ea"/>
              <a:cs typeface="+mj-cs"/>
            </a:endParaRPr>
          </a:p>
        </p:txBody>
      </p:sp>
      <p:sp>
        <p:nvSpPr>
          <p:cNvPr id="3" name="Content Placeholder 2"/>
          <p:cNvSpPr>
            <a:spLocks noGrp="1"/>
          </p:cNvSpPr>
          <p:nvPr>
            <p:ph idx="1"/>
          </p:nvPr>
        </p:nvSpPr>
        <p:spPr>
          <a:xfrm>
            <a:off x="349624" y="1186184"/>
            <a:ext cx="7086600" cy="4939979"/>
          </a:xfrm>
        </p:spPr>
        <p:txBody>
          <a:bodyPr/>
          <a:lstStyle/>
          <a:p>
            <a:pPr fontAlgn="auto">
              <a:spcAft>
                <a:spcPts val="0"/>
              </a:spcAft>
              <a:buFont typeface="Wingdings 2" pitchFamily="18" charset="2"/>
              <a:buChar char=""/>
              <a:defRPr/>
            </a:pPr>
            <a:r>
              <a:rPr lang="en-US" sz="2000" i="1" dirty="0" smtClean="0">
                <a:solidFill>
                  <a:schemeClr val="tx1"/>
                </a:solidFill>
                <a:ea typeface="+mn-ea"/>
                <a:cs typeface="+mn-cs"/>
              </a:rPr>
              <a:t>“Did students persist to Fall 2009*?”</a:t>
            </a:r>
            <a:r>
              <a:rPr lang="en-US" sz="4000" i="1" dirty="0" smtClean="0">
                <a:solidFill>
                  <a:schemeClr val="tx1"/>
                </a:solidFill>
                <a:ea typeface="+mn-ea"/>
                <a:cs typeface="+mn-cs"/>
              </a:rPr>
              <a:t> </a:t>
            </a:r>
            <a:endParaRPr lang="en-US" sz="2000" i="1" dirty="0" smtClean="0">
              <a:solidFill>
                <a:schemeClr val="tx1"/>
              </a:solidFill>
              <a:ea typeface="+mn-ea"/>
              <a:cs typeface="+mn-cs"/>
            </a:endParaRPr>
          </a:p>
          <a:p>
            <a:pPr fontAlgn="auto">
              <a:spcAft>
                <a:spcPts val="0"/>
              </a:spcAft>
              <a:buFont typeface="Wingdings 2" pitchFamily="18" charset="2"/>
              <a:buChar char=""/>
              <a:defRPr/>
            </a:pPr>
            <a:endParaRPr lang="en-US" sz="2000" i="1" dirty="0">
              <a:solidFill>
                <a:srgbClr val="00B050"/>
              </a:solidFill>
              <a:ea typeface="+mn-ea"/>
              <a:cs typeface="+mn-cs"/>
            </a:endParaRPr>
          </a:p>
        </p:txBody>
      </p:sp>
      <p:pic>
        <p:nvPicPr>
          <p:cNvPr id="4" name="Picture 3" descr="Students_1.jpg"/>
          <p:cNvPicPr>
            <a:picLocks noChangeAspect="1"/>
          </p:cNvPicPr>
          <p:nvPr/>
        </p:nvPicPr>
        <p:blipFill>
          <a:blip r:embed="rId4" cstate="print"/>
          <a:stretch>
            <a:fillRect/>
          </a:stretch>
        </p:blipFill>
        <p:spPr>
          <a:xfrm>
            <a:off x="7875588" y="508000"/>
            <a:ext cx="1255712" cy="846138"/>
          </a:xfrm>
          <a:prstGeom prst="rect">
            <a:avLst/>
          </a:prstGeom>
          <a:effectLst>
            <a:outerShdw blurRad="50800" dist="38100" dir="2700000" algn="tl" rotWithShape="0">
              <a:srgbClr val="000000">
                <a:alpha val="43000"/>
              </a:srgbClr>
            </a:outerShdw>
          </a:effectLst>
        </p:spPr>
      </p:pic>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83979" name="Chart 7"/>
          <p:cNvGraphicFramePr>
            <a:graphicFrameLocks/>
          </p:cNvGraphicFramePr>
          <p:nvPr/>
        </p:nvGraphicFramePr>
        <p:xfrm>
          <a:off x="987425" y="2036763"/>
          <a:ext cx="5576888" cy="3940175"/>
        </p:xfrm>
        <a:graphic>
          <a:graphicData uri="http://schemas.openxmlformats.org/presentationml/2006/ole">
            <p:oleObj spid="_x0000_s7170" r:id="rId5" imgW="5577379" imgH="3943786" progId="Excel.Sheet.8">
              <p:embed/>
            </p:oleObj>
          </a:graphicData>
        </a:graphic>
      </p:graphicFrame>
      <p:sp>
        <p:nvSpPr>
          <p:cNvPr id="83980" name="TextBox 8"/>
          <p:cNvSpPr txBox="1">
            <a:spLocks noChangeArrowheads="1"/>
          </p:cNvSpPr>
          <p:nvPr/>
        </p:nvSpPr>
        <p:spPr bwMode="auto">
          <a:xfrm>
            <a:off x="704850" y="6126163"/>
            <a:ext cx="6731000" cy="261937"/>
          </a:xfrm>
          <a:prstGeom prst="rect">
            <a:avLst/>
          </a:prstGeom>
          <a:noFill/>
          <a:ln w="9525">
            <a:noFill/>
            <a:miter lim="800000"/>
            <a:headEnd/>
            <a:tailEnd/>
          </a:ln>
        </p:spPr>
        <p:txBody>
          <a:bodyPr>
            <a:prstTxWarp prst="textNoShape">
              <a:avLst/>
            </a:prstTxWarp>
            <a:spAutoFit/>
          </a:bodyPr>
          <a:lstStyle/>
          <a:p>
            <a:r>
              <a:rPr lang="en-US" sz="1100">
                <a:latin typeface="Eurostile" pitchFamily="-105" charset="0"/>
              </a:rPr>
              <a:t>* Percent of Fall 2008 English 98 students who persisted to Fall 2009. Based on Fall 2009 Census data.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Grossmont</a:t>
            </a:r>
            <a:r>
              <a:rPr lang="en-US" dirty="0" smtClean="0"/>
              <a:t> College</a:t>
            </a:r>
            <a:endParaRPr lang="en-US" dirty="0"/>
          </a:p>
        </p:txBody>
      </p:sp>
      <p:sp>
        <p:nvSpPr>
          <p:cNvPr id="3" name="Content Placeholder 2"/>
          <p:cNvSpPr>
            <a:spLocks noGrp="1"/>
          </p:cNvSpPr>
          <p:nvPr>
            <p:ph idx="1"/>
          </p:nvPr>
        </p:nvSpPr>
        <p:spPr/>
        <p:txBody>
          <a:bodyPr/>
          <a:lstStyle/>
          <a:p>
            <a:r>
              <a:rPr lang="en-US" dirty="0" smtClean="0"/>
              <a:t>Linked classes: Writing, Reading, Math for Allied Health-bound students.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49250" y="523875"/>
            <a:ext cx="7086600" cy="731838"/>
          </a:xfrm>
        </p:spPr>
        <p:txBody>
          <a:bodyPr>
            <a:normAutofit fontScale="90000"/>
          </a:bodyPr>
          <a:lstStyle/>
          <a:p>
            <a:r>
              <a:rPr lang="en-US"/>
              <a:t>Contextualized Learning Communities</a:t>
            </a:r>
          </a:p>
        </p:txBody>
      </p:sp>
      <p:sp>
        <p:nvSpPr>
          <p:cNvPr id="3" name="Content Placeholder 2"/>
          <p:cNvSpPr>
            <a:spLocks noGrp="1"/>
          </p:cNvSpPr>
          <p:nvPr>
            <p:ph idx="1"/>
          </p:nvPr>
        </p:nvSpPr>
        <p:spPr>
          <a:xfrm>
            <a:off x="349250" y="1600200"/>
            <a:ext cx="7086600" cy="4525963"/>
          </a:xfrm>
        </p:spPr>
        <p:txBody>
          <a:bodyPr>
            <a:normAutofit fontScale="92500"/>
          </a:bodyPr>
          <a:lstStyle/>
          <a:p>
            <a:r>
              <a:rPr lang="en-US" sz="2800" dirty="0">
                <a:solidFill>
                  <a:schemeClr val="tx1">
                    <a:lumMod val="95000"/>
                    <a:lumOff val="5000"/>
                  </a:schemeClr>
                </a:solidFill>
              </a:rPr>
              <a:t>Allied Health:  English 98, English 98R, Math </a:t>
            </a:r>
            <a:r>
              <a:rPr lang="en-US" sz="2800" dirty="0" smtClean="0">
                <a:solidFill>
                  <a:schemeClr val="tx1">
                    <a:lumMod val="95000"/>
                    <a:lumOff val="5000"/>
                  </a:schemeClr>
                </a:solidFill>
              </a:rPr>
              <a:t>90</a:t>
            </a:r>
          </a:p>
          <a:p>
            <a:pPr>
              <a:buNone/>
            </a:pPr>
            <a:endParaRPr lang="en-US" sz="2800" dirty="0">
              <a:solidFill>
                <a:schemeClr val="tx1">
                  <a:lumMod val="95000"/>
                  <a:lumOff val="5000"/>
                </a:schemeClr>
              </a:solidFill>
            </a:endParaRPr>
          </a:p>
          <a:p>
            <a:r>
              <a:rPr lang="en-US" sz="2800" dirty="0">
                <a:solidFill>
                  <a:schemeClr val="tx1">
                    <a:lumMod val="95000"/>
                    <a:lumOff val="5000"/>
                  </a:schemeClr>
                </a:solidFill>
              </a:rPr>
              <a:t>Working with partners in Nursing, examined skills required of students entering the Nursing </a:t>
            </a:r>
            <a:r>
              <a:rPr lang="en-US" sz="2800" dirty="0" smtClean="0">
                <a:solidFill>
                  <a:schemeClr val="tx1">
                    <a:lumMod val="95000"/>
                    <a:lumOff val="5000"/>
                  </a:schemeClr>
                </a:solidFill>
              </a:rPr>
              <a:t>program</a:t>
            </a:r>
          </a:p>
          <a:p>
            <a:pPr>
              <a:buNone/>
            </a:pPr>
            <a:endParaRPr lang="en-US" sz="2800" dirty="0">
              <a:solidFill>
                <a:schemeClr val="tx1">
                  <a:lumMod val="95000"/>
                  <a:lumOff val="5000"/>
                </a:schemeClr>
              </a:solidFill>
            </a:endParaRPr>
          </a:p>
          <a:p>
            <a:r>
              <a:rPr lang="en-US" sz="2800" dirty="0">
                <a:solidFill>
                  <a:schemeClr val="tx1">
                    <a:lumMod val="95000"/>
                    <a:lumOff val="5000"/>
                  </a:schemeClr>
                </a:solidFill>
              </a:rPr>
              <a:t>Analyzed the Research/Number of students indicating an interest in Nursing and Number of students assessing into English 98 and Math 90</a:t>
            </a:r>
          </a:p>
          <a:p>
            <a:endParaRPr lang="en-US" dirty="0">
              <a:solidFill>
                <a:srgbClr val="595959"/>
              </a:solidFill>
            </a:endParaRPr>
          </a:p>
          <a:p>
            <a:pPr>
              <a:buFont typeface="Wingdings 2" pitchFamily="-105" charset="2"/>
              <a:buNone/>
            </a:pPr>
            <a:endParaRPr lang="en-US" dirty="0">
              <a:solidFill>
                <a:srgbClr val="595959"/>
              </a:solidFill>
            </a:endParaRPr>
          </a:p>
          <a:p>
            <a:pPr>
              <a:buFont typeface="Wingdings 2" pitchFamily="-105" charset="2"/>
              <a:buNone/>
            </a:pPr>
            <a:endParaRPr lang="en-US" dirty="0">
              <a:solidFill>
                <a:srgbClr val="595959"/>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349250" y="523875"/>
            <a:ext cx="7086600" cy="731838"/>
          </a:xfrm>
        </p:spPr>
        <p:txBody>
          <a:bodyPr>
            <a:normAutofit fontScale="90000"/>
          </a:bodyPr>
          <a:lstStyle/>
          <a:p>
            <a:r>
              <a:rPr lang="en-US"/>
              <a:t>Contextualized Learning</a:t>
            </a:r>
          </a:p>
        </p:txBody>
      </p:sp>
      <p:sp>
        <p:nvSpPr>
          <p:cNvPr id="3" name="Content Placeholder 2"/>
          <p:cNvSpPr>
            <a:spLocks noGrp="1"/>
          </p:cNvSpPr>
          <p:nvPr>
            <p:ph idx="1"/>
          </p:nvPr>
        </p:nvSpPr>
        <p:spPr>
          <a:xfrm>
            <a:off x="349250" y="1600200"/>
            <a:ext cx="7956550" cy="4525963"/>
          </a:xfrm>
        </p:spPr>
        <p:txBody>
          <a:bodyPr>
            <a:normAutofit/>
          </a:bodyPr>
          <a:lstStyle/>
          <a:p>
            <a:r>
              <a:rPr lang="en-US" sz="2800" dirty="0">
                <a:solidFill>
                  <a:schemeClr val="tx1">
                    <a:lumMod val="95000"/>
                    <a:lumOff val="5000"/>
                  </a:schemeClr>
                </a:solidFill>
              </a:rPr>
              <a:t>Reading/Writing Course Content:  </a:t>
            </a:r>
            <a:endParaRPr lang="en-US" sz="2800" dirty="0" smtClean="0">
              <a:solidFill>
                <a:schemeClr val="tx1">
                  <a:lumMod val="95000"/>
                  <a:lumOff val="5000"/>
                </a:schemeClr>
              </a:solidFill>
            </a:endParaRPr>
          </a:p>
          <a:p>
            <a:pPr>
              <a:buNone/>
            </a:pPr>
            <a:endParaRPr lang="en-US" sz="2800" dirty="0">
              <a:solidFill>
                <a:schemeClr val="tx1">
                  <a:lumMod val="95000"/>
                  <a:lumOff val="5000"/>
                </a:schemeClr>
              </a:solidFill>
            </a:endParaRPr>
          </a:p>
          <a:p>
            <a:pPr lvl="1"/>
            <a:r>
              <a:rPr lang="en-US" sz="2400" dirty="0">
                <a:solidFill>
                  <a:schemeClr val="tx1">
                    <a:lumMod val="95000"/>
                    <a:lumOff val="5000"/>
                  </a:schemeClr>
                </a:solidFill>
              </a:rPr>
              <a:t>Reading Strategies using the Nursing Textbook</a:t>
            </a:r>
          </a:p>
          <a:p>
            <a:pPr lvl="1"/>
            <a:r>
              <a:rPr lang="en-US" sz="2400" dirty="0">
                <a:solidFill>
                  <a:schemeClr val="tx1">
                    <a:lumMod val="95000"/>
                    <a:lumOff val="5000"/>
                  </a:schemeClr>
                </a:solidFill>
              </a:rPr>
              <a:t>Vocabulary – roots, prefixes, suffixes geared toward biology/medical terminology</a:t>
            </a:r>
          </a:p>
          <a:p>
            <a:pPr lvl="1"/>
            <a:r>
              <a:rPr lang="en-US" sz="2400" dirty="0">
                <a:solidFill>
                  <a:schemeClr val="tx1">
                    <a:lumMod val="95000"/>
                    <a:lumOff val="5000"/>
                  </a:schemeClr>
                </a:solidFill>
              </a:rPr>
              <a:t>Non-fiction Essays and Texts with a Medical Theme: </a:t>
            </a:r>
            <a:r>
              <a:rPr lang="en-US" sz="2400" i="1" dirty="0">
                <a:solidFill>
                  <a:schemeClr val="tx1">
                    <a:lumMod val="95000"/>
                    <a:lumOff val="5000"/>
                  </a:schemeClr>
                </a:solidFill>
              </a:rPr>
              <a:t>Tuesdays with </a:t>
            </a:r>
            <a:r>
              <a:rPr lang="en-US" sz="2400" i="1" dirty="0" err="1">
                <a:solidFill>
                  <a:schemeClr val="tx1">
                    <a:lumMod val="95000"/>
                    <a:lumOff val="5000"/>
                  </a:schemeClr>
                </a:solidFill>
              </a:rPr>
              <a:t>Morrie</a:t>
            </a:r>
            <a:r>
              <a:rPr lang="en-US" sz="2400" i="1" dirty="0">
                <a:solidFill>
                  <a:schemeClr val="tx1">
                    <a:lumMod val="95000"/>
                    <a:lumOff val="5000"/>
                  </a:schemeClr>
                </a:solidFill>
              </a:rPr>
              <a:t> </a:t>
            </a:r>
            <a:r>
              <a:rPr lang="en-US" sz="2400" dirty="0">
                <a:solidFill>
                  <a:schemeClr val="tx1">
                    <a:lumMod val="95000"/>
                    <a:lumOff val="5000"/>
                  </a:schemeClr>
                </a:solidFill>
              </a:rPr>
              <a:t>and </a:t>
            </a:r>
            <a:r>
              <a:rPr lang="en-US" sz="2400" i="1" dirty="0">
                <a:solidFill>
                  <a:schemeClr val="tx1">
                    <a:lumMod val="95000"/>
                    <a:lumOff val="5000"/>
                  </a:schemeClr>
                </a:solidFill>
              </a:rPr>
              <a:t>Tending Lives: Nurses on the Medical Front</a:t>
            </a:r>
          </a:p>
          <a:p>
            <a:endParaRPr lang="en-US" dirty="0">
              <a:solidFill>
                <a:srgbClr val="595959"/>
              </a:solidFill>
            </a:endParaRPr>
          </a:p>
          <a:p>
            <a:endParaRPr lang="en-US" dirty="0">
              <a:solidFill>
                <a:srgbClr val="595959"/>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The Math Connection</a:t>
            </a:r>
          </a:p>
        </p:txBody>
      </p:sp>
      <p:sp>
        <p:nvSpPr>
          <p:cNvPr id="3" name="Content Placeholder 2"/>
          <p:cNvSpPr>
            <a:spLocks noGrp="1"/>
          </p:cNvSpPr>
          <p:nvPr>
            <p:ph idx="1"/>
          </p:nvPr>
        </p:nvSpPr>
        <p:spPr/>
        <p:txBody>
          <a:bodyPr>
            <a:normAutofit/>
          </a:bodyPr>
          <a:lstStyle/>
          <a:p>
            <a:pPr>
              <a:lnSpc>
                <a:spcPct val="90000"/>
              </a:lnSpc>
            </a:pPr>
            <a:r>
              <a:rPr lang="en-US" sz="3000" dirty="0"/>
              <a:t>Staying Healthy </a:t>
            </a:r>
            <a:r>
              <a:rPr lang="en-US" sz="3000" dirty="0" smtClean="0"/>
              <a:t>Theme</a:t>
            </a:r>
          </a:p>
          <a:p>
            <a:pPr>
              <a:lnSpc>
                <a:spcPct val="90000"/>
              </a:lnSpc>
              <a:buNone/>
            </a:pPr>
            <a:endParaRPr lang="en-US" sz="3000" dirty="0"/>
          </a:p>
          <a:p>
            <a:pPr>
              <a:lnSpc>
                <a:spcPct val="90000"/>
              </a:lnSpc>
            </a:pPr>
            <a:r>
              <a:rPr lang="en-US" sz="3000" dirty="0"/>
              <a:t>Nonfiction Essays: </a:t>
            </a:r>
          </a:p>
          <a:p>
            <a:pPr>
              <a:lnSpc>
                <a:spcPct val="90000"/>
              </a:lnSpc>
              <a:buFont typeface="Arial" pitchFamily="-105" charset="0"/>
              <a:buNone/>
            </a:pPr>
            <a:r>
              <a:rPr lang="en-US" sz="3000" dirty="0"/>
              <a:t>	“Kids and Caffeine: How Dangerous Is it” -- Katharine </a:t>
            </a:r>
            <a:r>
              <a:rPr lang="en-US" sz="3000" dirty="0" err="1"/>
              <a:t>Mieszlowski</a:t>
            </a:r>
            <a:endParaRPr lang="en-US" sz="3000" dirty="0"/>
          </a:p>
          <a:p>
            <a:pPr>
              <a:lnSpc>
                <a:spcPct val="90000"/>
              </a:lnSpc>
              <a:buFont typeface="Arial" pitchFamily="-105" charset="0"/>
              <a:buNone/>
            </a:pPr>
            <a:r>
              <a:rPr lang="en-US" sz="3000" dirty="0"/>
              <a:t>	“Men Who Stare at Screens” – Gretchen Reynolds</a:t>
            </a:r>
          </a:p>
          <a:p>
            <a:pPr>
              <a:lnSpc>
                <a:spcPct val="90000"/>
              </a:lnSpc>
              <a:buFont typeface="Arial" pitchFamily="-105" charset="0"/>
              <a:buNone/>
            </a:pPr>
            <a:r>
              <a:rPr lang="en-US" sz="3000" dirty="0"/>
              <a:t>	“Should Students Be Forced to Get Fit” – </a:t>
            </a:r>
            <a:r>
              <a:rPr lang="en-US" sz="3000" i="1" dirty="0"/>
              <a:t>Parade</a:t>
            </a:r>
            <a:r>
              <a:rPr lang="en-US" sz="3000" dirty="0"/>
              <a:t> Editorial</a:t>
            </a:r>
          </a:p>
          <a:p>
            <a:pPr>
              <a:lnSpc>
                <a:spcPct val="90000"/>
              </a:lnSpc>
              <a:buFont typeface="Arial" pitchFamily="-105" charset="0"/>
              <a:buNone/>
            </a:pPr>
            <a:r>
              <a:rPr lang="en-US" sz="3000" dirty="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you go to any lengths to inspire your students?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43000" y="1752600"/>
            <a:ext cx="6422760" cy="3853656"/>
          </a:xfrm>
          <a:prstGeom prst="rect">
            <a:avLst/>
          </a:prstGeom>
          <a:noFill/>
          <a:ln w="9525">
            <a:noFill/>
            <a:miter lim="800000"/>
            <a:headEnd/>
            <a:tailEnd/>
          </a:ln>
        </p:spPr>
      </p:pic>
      <p:sp>
        <p:nvSpPr>
          <p:cNvPr id="4" name="TextBox 3"/>
          <p:cNvSpPr txBox="1"/>
          <p:nvPr/>
        </p:nvSpPr>
        <p:spPr>
          <a:xfrm>
            <a:off x="2895600" y="5943600"/>
            <a:ext cx="2819400" cy="369332"/>
          </a:xfrm>
          <a:prstGeom prst="rect">
            <a:avLst/>
          </a:prstGeom>
          <a:noFill/>
        </p:spPr>
        <p:txBody>
          <a:bodyPr wrap="square" rtlCol="0">
            <a:spAutoFit/>
          </a:bodyPr>
          <a:lstStyle/>
          <a:p>
            <a:pPr algn="ctr"/>
            <a:r>
              <a:rPr lang="en-US" dirty="0" smtClean="0"/>
              <a:t>Dead Poet’s Society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Real World Applications</a:t>
            </a:r>
          </a:p>
        </p:txBody>
      </p:sp>
      <p:sp>
        <p:nvSpPr>
          <p:cNvPr id="3" name="Content Placeholder 2"/>
          <p:cNvSpPr>
            <a:spLocks noGrp="1"/>
          </p:cNvSpPr>
          <p:nvPr>
            <p:ph idx="1"/>
          </p:nvPr>
        </p:nvSpPr>
        <p:spPr/>
        <p:txBody>
          <a:bodyPr>
            <a:normAutofit/>
          </a:bodyPr>
          <a:lstStyle/>
          <a:p>
            <a:pPr>
              <a:lnSpc>
                <a:spcPct val="90000"/>
              </a:lnSpc>
            </a:pPr>
            <a:r>
              <a:rPr lang="en-US" sz="2800" dirty="0"/>
              <a:t>Mathematical Analysis of the pre- and post-reading surveys on “Kids and Caffeine”</a:t>
            </a:r>
          </a:p>
          <a:p>
            <a:pPr>
              <a:lnSpc>
                <a:spcPct val="90000"/>
              </a:lnSpc>
            </a:pPr>
            <a:r>
              <a:rPr lang="en-US" sz="2800" dirty="0"/>
              <a:t>Ratio and proportions – cut a healthy food recipe in half and composed an algebraic equation for expanding the recipe multifold</a:t>
            </a:r>
          </a:p>
          <a:p>
            <a:pPr>
              <a:lnSpc>
                <a:spcPct val="90000"/>
              </a:lnSpc>
            </a:pPr>
            <a:r>
              <a:rPr lang="en-US" sz="2800" dirty="0"/>
              <a:t>BMI Chart – wrote equations of the line that would be used for predicting overweight cutoff points based on height</a:t>
            </a:r>
          </a:p>
          <a:p>
            <a:pPr>
              <a:lnSpc>
                <a:spcPct val="90000"/>
              </a:lnSpc>
            </a:pPr>
            <a:r>
              <a:rPr lang="en-US" sz="2800" dirty="0"/>
              <a:t>Converted weight in pounds to kilograms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tileRect/>
        </a:gra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349250" y="523875"/>
            <a:ext cx="7086600" cy="731838"/>
          </a:xfrm>
        </p:spPr>
        <p:txBody>
          <a:bodyPr>
            <a:normAutofit fontScale="90000"/>
          </a:bodyPr>
          <a:lstStyle/>
          <a:p>
            <a:r>
              <a:rPr lang="en-US"/>
              <a:t>Preliminary Research</a:t>
            </a:r>
          </a:p>
        </p:txBody>
      </p:sp>
      <p:sp>
        <p:nvSpPr>
          <p:cNvPr id="3" name="Content Placeholder 2"/>
          <p:cNvSpPr>
            <a:spLocks noGrp="1"/>
          </p:cNvSpPr>
          <p:nvPr>
            <p:ph idx="1"/>
          </p:nvPr>
        </p:nvSpPr>
        <p:spPr>
          <a:xfrm>
            <a:off x="1066800" y="1600200"/>
            <a:ext cx="7086600" cy="4525963"/>
          </a:xfrm>
        </p:spPr>
        <p:txBody>
          <a:bodyPr>
            <a:normAutofit/>
          </a:bodyPr>
          <a:lstStyle/>
          <a:p>
            <a:pPr>
              <a:lnSpc>
                <a:spcPct val="90000"/>
              </a:lnSpc>
              <a:buNone/>
            </a:pPr>
            <a:r>
              <a:rPr lang="en-US" b="1" dirty="0"/>
              <a:t>Spring, 2010</a:t>
            </a:r>
          </a:p>
          <a:p>
            <a:pPr>
              <a:lnSpc>
                <a:spcPct val="90000"/>
              </a:lnSpc>
            </a:pPr>
            <a:r>
              <a:rPr lang="en-US" dirty="0">
                <a:solidFill>
                  <a:schemeClr val="tx1">
                    <a:lumMod val="95000"/>
                    <a:lumOff val="5000"/>
                  </a:schemeClr>
                </a:solidFill>
              </a:rPr>
              <a:t>24 enrolled in the class—18 retained</a:t>
            </a:r>
          </a:p>
          <a:p>
            <a:pPr>
              <a:lnSpc>
                <a:spcPct val="90000"/>
              </a:lnSpc>
            </a:pPr>
            <a:r>
              <a:rPr lang="en-US" dirty="0">
                <a:solidFill>
                  <a:schemeClr val="tx1">
                    <a:lumMod val="95000"/>
                    <a:lumOff val="5000"/>
                  </a:schemeClr>
                </a:solidFill>
              </a:rPr>
              <a:t>In English 98, 16 of 18 received a “C” or better, equaling an 89% success rate</a:t>
            </a:r>
          </a:p>
          <a:p>
            <a:pPr>
              <a:lnSpc>
                <a:spcPct val="90000"/>
              </a:lnSpc>
            </a:pPr>
            <a:r>
              <a:rPr lang="en-US" dirty="0">
                <a:solidFill>
                  <a:schemeClr val="tx1">
                    <a:lumMod val="95000"/>
                    <a:lumOff val="5000"/>
                  </a:schemeClr>
                </a:solidFill>
              </a:rPr>
              <a:t>In English 98R, 17 of 18 received a “C” or better, equaling a 94% success rate</a:t>
            </a:r>
          </a:p>
          <a:p>
            <a:pPr>
              <a:lnSpc>
                <a:spcPct val="90000"/>
              </a:lnSpc>
            </a:pPr>
            <a:r>
              <a:rPr lang="en-US" dirty="0">
                <a:solidFill>
                  <a:schemeClr val="tx1">
                    <a:lumMod val="95000"/>
                    <a:lumOff val="5000"/>
                  </a:schemeClr>
                </a:solidFill>
              </a:rPr>
              <a:t>In Math 90, 11 of 18 received credit, equaling a 61% success rate </a:t>
            </a:r>
            <a:r>
              <a:rPr lang="en-US" dirty="0">
                <a:solidFill>
                  <a:srgbClr val="595959"/>
                </a:solidFill>
              </a:rPr>
              <a:t>(</a:t>
            </a:r>
            <a:r>
              <a:rPr lang="en-US" dirty="0">
                <a:solidFill>
                  <a:srgbClr val="FF0000"/>
                </a:solidFill>
              </a:rPr>
              <a:t>average spring success rate = approx. 45%)</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349250" y="523875"/>
            <a:ext cx="7086600" cy="731838"/>
          </a:xfrm>
        </p:spPr>
        <p:txBody>
          <a:bodyPr>
            <a:normAutofit fontScale="90000"/>
          </a:bodyPr>
          <a:lstStyle/>
          <a:p>
            <a:r>
              <a:rPr lang="en-US" sz="4000"/>
              <a:t>Transfer Level Contextualized Learning Community</a:t>
            </a:r>
          </a:p>
        </p:txBody>
      </p:sp>
      <p:sp>
        <p:nvSpPr>
          <p:cNvPr id="3" name="Content Placeholder 2"/>
          <p:cNvSpPr>
            <a:spLocks noGrp="1"/>
          </p:cNvSpPr>
          <p:nvPr>
            <p:ph idx="1"/>
          </p:nvPr>
        </p:nvSpPr>
        <p:spPr>
          <a:xfrm>
            <a:off x="533400" y="1600200"/>
            <a:ext cx="8108950" cy="4525963"/>
          </a:xfrm>
        </p:spPr>
        <p:txBody>
          <a:bodyPr>
            <a:normAutofit/>
          </a:bodyPr>
          <a:lstStyle/>
          <a:p>
            <a:r>
              <a:rPr lang="en-US" dirty="0">
                <a:solidFill>
                  <a:schemeClr val="tx1">
                    <a:lumMod val="95000"/>
                    <a:lumOff val="5000"/>
                  </a:schemeClr>
                </a:solidFill>
              </a:rPr>
              <a:t>English 110/English 110R Theme -- Medical Ethics</a:t>
            </a:r>
          </a:p>
          <a:p>
            <a:r>
              <a:rPr lang="en-US" dirty="0">
                <a:solidFill>
                  <a:schemeClr val="tx1">
                    <a:lumMod val="95000"/>
                    <a:lumOff val="5000"/>
                  </a:schemeClr>
                </a:solidFill>
              </a:rPr>
              <a:t>Non-fiction essays and texts</a:t>
            </a:r>
          </a:p>
          <a:p>
            <a:r>
              <a:rPr lang="en-US" dirty="0">
                <a:solidFill>
                  <a:schemeClr val="tx1">
                    <a:lumMod val="95000"/>
                    <a:lumOff val="5000"/>
                  </a:schemeClr>
                </a:solidFill>
              </a:rPr>
              <a:t>Neil White’s </a:t>
            </a:r>
            <a:r>
              <a:rPr lang="en-US" i="1" dirty="0">
                <a:solidFill>
                  <a:schemeClr val="tx1">
                    <a:lumMod val="95000"/>
                    <a:lumOff val="5000"/>
                  </a:schemeClr>
                </a:solidFill>
              </a:rPr>
              <a:t>In the Sanctuary of Outcasts</a:t>
            </a:r>
          </a:p>
          <a:p>
            <a:r>
              <a:rPr lang="en-US" dirty="0">
                <a:solidFill>
                  <a:schemeClr val="tx1">
                    <a:lumMod val="95000"/>
                    <a:lumOff val="5000"/>
                  </a:schemeClr>
                </a:solidFill>
              </a:rPr>
              <a:t>Rebecca </a:t>
            </a:r>
            <a:r>
              <a:rPr lang="en-US" dirty="0" err="1">
                <a:solidFill>
                  <a:schemeClr val="tx1">
                    <a:lumMod val="95000"/>
                    <a:lumOff val="5000"/>
                  </a:schemeClr>
                </a:solidFill>
              </a:rPr>
              <a:t>Skloot’s</a:t>
            </a:r>
            <a:r>
              <a:rPr lang="en-US" dirty="0">
                <a:solidFill>
                  <a:schemeClr val="tx1">
                    <a:lumMod val="95000"/>
                    <a:lumOff val="5000"/>
                  </a:schemeClr>
                </a:solidFill>
              </a:rPr>
              <a:t> </a:t>
            </a:r>
            <a:r>
              <a:rPr lang="en-US" i="1" dirty="0">
                <a:solidFill>
                  <a:schemeClr val="tx1">
                    <a:lumMod val="95000"/>
                    <a:lumOff val="5000"/>
                  </a:schemeClr>
                </a:solidFill>
              </a:rPr>
              <a:t>The Immortal Life of Henrietta Lacks</a:t>
            </a:r>
          </a:p>
          <a:p>
            <a:r>
              <a:rPr lang="en-US" dirty="0">
                <a:solidFill>
                  <a:schemeClr val="tx1">
                    <a:lumMod val="95000"/>
                    <a:lumOff val="5000"/>
                  </a:schemeClr>
                </a:solidFill>
              </a:rPr>
              <a:t>George Orwell, Carl Sagan, etc.</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Baltimore County-ALP</a:t>
            </a:r>
            <a:endParaRPr lang="en-US" dirty="0"/>
          </a:p>
        </p:txBody>
      </p:sp>
      <p:sp>
        <p:nvSpPr>
          <p:cNvPr id="3" name="Content Placeholder 2"/>
          <p:cNvSpPr>
            <a:spLocks noGrp="1"/>
          </p:cNvSpPr>
          <p:nvPr>
            <p:ph idx="1"/>
          </p:nvPr>
        </p:nvSpPr>
        <p:spPr/>
        <p:txBody>
          <a:bodyPr/>
          <a:lstStyle/>
          <a:p>
            <a:r>
              <a:rPr lang="en-US" dirty="0" smtClean="0">
                <a:solidFill>
                  <a:srgbClr val="FF0000"/>
                </a:solidFill>
              </a:rPr>
              <a:t>Accelerated Learning Project— ALP</a:t>
            </a:r>
            <a:r>
              <a:rPr lang="en-US" dirty="0" smtClean="0"/>
              <a:t>: now in 14 community colleges nationwide. </a:t>
            </a:r>
          </a:p>
          <a:p>
            <a:pPr>
              <a:buNone/>
            </a:pPr>
            <a:endParaRPr lang="en-US" dirty="0" smtClean="0"/>
          </a:p>
          <a:p>
            <a:r>
              <a:rPr lang="en-US" u="sng" dirty="0" smtClean="0"/>
              <a:t>Concurrent</a:t>
            </a:r>
            <a:r>
              <a:rPr lang="en-US" dirty="0" smtClean="0"/>
              <a:t> enrollment in developmental writing (English 99) and Transfer Writing (English 101)</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cstate="print"/>
          <a:srcRect/>
          <a:stretch>
            <a:fillRect/>
          </a:stretch>
        </p:blipFill>
        <p:spPr bwMode="auto">
          <a:xfrm>
            <a:off x="2197100" y="2641600"/>
            <a:ext cx="279400" cy="482600"/>
          </a:xfrm>
          <a:prstGeom prst="rect">
            <a:avLst/>
          </a:prstGeom>
          <a:noFill/>
          <a:ln w="25400">
            <a:noFill/>
            <a:round/>
            <a:headEnd/>
            <a:tailEnd/>
          </a:ln>
        </p:spPr>
      </p:pic>
      <p:pic>
        <p:nvPicPr>
          <p:cNvPr id="52228" name="Picture 4"/>
          <p:cNvPicPr>
            <a:picLocks noChangeAspect="1" noChangeArrowheads="1"/>
          </p:cNvPicPr>
          <p:nvPr/>
        </p:nvPicPr>
        <p:blipFill>
          <a:blip r:embed="rId3" cstate="print"/>
          <a:srcRect/>
          <a:stretch>
            <a:fillRect/>
          </a:stretch>
        </p:blipFill>
        <p:spPr bwMode="auto">
          <a:xfrm>
            <a:off x="6273800" y="2616200"/>
            <a:ext cx="279400" cy="482600"/>
          </a:xfrm>
          <a:prstGeom prst="rect">
            <a:avLst/>
          </a:prstGeom>
          <a:noFill/>
          <a:ln w="25400">
            <a:noFill/>
            <a:round/>
            <a:headEnd/>
            <a:tailEnd/>
          </a:ln>
        </p:spPr>
      </p:pic>
      <p:pic>
        <p:nvPicPr>
          <p:cNvPr id="231432" name="Picture 7"/>
          <p:cNvPicPr>
            <a:picLocks noChangeArrowheads="1"/>
          </p:cNvPicPr>
          <p:nvPr/>
        </p:nvPicPr>
        <p:blipFill>
          <a:blip r:embed="rId4" cstate="print"/>
          <a:srcRect/>
          <a:stretch>
            <a:fillRect/>
          </a:stretch>
        </p:blipFill>
        <p:spPr bwMode="auto">
          <a:xfrm>
            <a:off x="7885113" y="5862638"/>
            <a:ext cx="855662" cy="677862"/>
          </a:xfrm>
          <a:prstGeom prst="rect">
            <a:avLst/>
          </a:prstGeom>
          <a:noFill/>
          <a:ln w="12700">
            <a:noFill/>
            <a:miter lim="800000"/>
            <a:headEnd/>
            <a:tailEnd/>
          </a:ln>
        </p:spPr>
      </p:pic>
      <p:pic>
        <p:nvPicPr>
          <p:cNvPr id="231433" name="Picture 8"/>
          <p:cNvPicPr>
            <a:picLocks noChangeArrowheads="1"/>
          </p:cNvPicPr>
          <p:nvPr/>
        </p:nvPicPr>
        <p:blipFill>
          <a:blip r:embed="rId5" cstate="print"/>
          <a:srcRect/>
          <a:stretch>
            <a:fillRect/>
          </a:stretch>
        </p:blipFill>
        <p:spPr bwMode="auto">
          <a:xfrm>
            <a:off x="7381875" y="5842000"/>
            <a:ext cx="877888" cy="696913"/>
          </a:xfrm>
          <a:prstGeom prst="rect">
            <a:avLst/>
          </a:prstGeom>
          <a:noFill/>
          <a:ln w="12700">
            <a:noFill/>
            <a:miter lim="800000"/>
            <a:headEnd/>
            <a:tailEnd/>
          </a:ln>
        </p:spPr>
      </p:pic>
      <p:pic>
        <p:nvPicPr>
          <p:cNvPr id="231434" name="Picture 9"/>
          <p:cNvPicPr>
            <a:picLocks noChangeArrowheads="1"/>
          </p:cNvPicPr>
          <p:nvPr/>
        </p:nvPicPr>
        <p:blipFill>
          <a:blip r:embed="rId6" cstate="print"/>
          <a:srcRect/>
          <a:stretch>
            <a:fillRect/>
          </a:stretch>
        </p:blipFill>
        <p:spPr bwMode="auto">
          <a:xfrm>
            <a:off x="6883400" y="5849938"/>
            <a:ext cx="828675" cy="685800"/>
          </a:xfrm>
          <a:prstGeom prst="rect">
            <a:avLst/>
          </a:prstGeom>
          <a:noFill/>
          <a:ln w="12700">
            <a:noFill/>
            <a:miter lim="800000"/>
            <a:headEnd/>
            <a:tailEnd/>
          </a:ln>
        </p:spPr>
      </p:pic>
      <p:sp>
        <p:nvSpPr>
          <p:cNvPr id="231435" name="Rectangle 10"/>
          <p:cNvSpPr>
            <a:spLocks/>
          </p:cNvSpPr>
          <p:nvPr/>
        </p:nvSpPr>
        <p:spPr bwMode="auto">
          <a:xfrm>
            <a:off x="7137400" y="6121400"/>
            <a:ext cx="252413" cy="330200"/>
          </a:xfrm>
          <a:prstGeom prst="rect">
            <a:avLst/>
          </a:prstGeom>
          <a:noFill/>
          <a:ln w="12700">
            <a:noFill/>
            <a:miter lim="800000"/>
            <a:headEnd/>
            <a:tailEnd/>
          </a:ln>
        </p:spPr>
        <p:txBody>
          <a:bodyPr wrap="none" lIns="38100" tIns="38100" rIns="38100" bIns="38100">
            <a:spAutoFit/>
          </a:bodyPr>
          <a:lstStyle/>
          <a:p>
            <a:pPr algn="l"/>
            <a:r>
              <a:rPr lang="en-US" sz="1800" b="1">
                <a:solidFill>
                  <a:srgbClr val="FFFFFF"/>
                </a:solidFill>
                <a:latin typeface="Arial" charset="0"/>
                <a:cs typeface="Arial" charset="0"/>
                <a:sym typeface="Arial" charset="0"/>
              </a:rPr>
              <a:t>A</a:t>
            </a:r>
          </a:p>
        </p:txBody>
      </p:sp>
      <p:sp>
        <p:nvSpPr>
          <p:cNvPr id="231436" name="Rectangle 11"/>
          <p:cNvSpPr>
            <a:spLocks/>
          </p:cNvSpPr>
          <p:nvPr/>
        </p:nvSpPr>
        <p:spPr bwMode="auto">
          <a:xfrm>
            <a:off x="7683500" y="6121400"/>
            <a:ext cx="227013" cy="330200"/>
          </a:xfrm>
          <a:prstGeom prst="rect">
            <a:avLst/>
          </a:prstGeom>
          <a:noFill/>
          <a:ln w="12700">
            <a:noFill/>
            <a:miter lim="800000"/>
            <a:headEnd/>
            <a:tailEnd/>
          </a:ln>
        </p:spPr>
        <p:txBody>
          <a:bodyPr wrap="none" lIns="38100" tIns="38100" rIns="38100" bIns="38100">
            <a:spAutoFit/>
          </a:bodyPr>
          <a:lstStyle/>
          <a:p>
            <a:pPr algn="l"/>
            <a:r>
              <a:rPr lang="en-US" sz="1800" b="1">
                <a:solidFill>
                  <a:srgbClr val="FFFFFF"/>
                </a:solidFill>
                <a:latin typeface="Arial" charset="0"/>
                <a:cs typeface="Arial" charset="0"/>
                <a:sym typeface="Arial" charset="0"/>
              </a:rPr>
              <a:t>L</a:t>
            </a:r>
          </a:p>
        </p:txBody>
      </p:sp>
      <p:sp>
        <p:nvSpPr>
          <p:cNvPr id="231437" name="Rectangle 12"/>
          <p:cNvSpPr>
            <a:spLocks/>
          </p:cNvSpPr>
          <p:nvPr/>
        </p:nvSpPr>
        <p:spPr bwMode="auto">
          <a:xfrm>
            <a:off x="8204200" y="6121400"/>
            <a:ext cx="241300" cy="330200"/>
          </a:xfrm>
          <a:prstGeom prst="rect">
            <a:avLst/>
          </a:prstGeom>
          <a:noFill/>
          <a:ln w="12700">
            <a:noFill/>
            <a:miter lim="800000"/>
            <a:headEnd/>
            <a:tailEnd/>
          </a:ln>
        </p:spPr>
        <p:txBody>
          <a:bodyPr wrap="none" lIns="38100" tIns="38100" rIns="38100" bIns="38100">
            <a:spAutoFit/>
          </a:bodyPr>
          <a:lstStyle/>
          <a:p>
            <a:pPr algn="l"/>
            <a:r>
              <a:rPr lang="en-US" sz="1800" b="1">
                <a:solidFill>
                  <a:srgbClr val="FFFFFF"/>
                </a:solidFill>
                <a:latin typeface="Arial" charset="0"/>
                <a:cs typeface="Arial" charset="0"/>
                <a:sym typeface="Arial" charset="0"/>
              </a:rPr>
              <a:t>P</a:t>
            </a:r>
          </a:p>
        </p:txBody>
      </p:sp>
      <p:sp>
        <p:nvSpPr>
          <p:cNvPr id="231438" name="Rectangle 13"/>
          <p:cNvSpPr>
            <a:spLocks/>
          </p:cNvSpPr>
          <p:nvPr/>
        </p:nvSpPr>
        <p:spPr bwMode="auto">
          <a:xfrm>
            <a:off x="6527800" y="6553200"/>
            <a:ext cx="2667000" cy="254000"/>
          </a:xfrm>
          <a:prstGeom prst="rect">
            <a:avLst/>
          </a:prstGeom>
          <a:noFill/>
          <a:ln w="12700">
            <a:noFill/>
            <a:miter lim="800000"/>
            <a:headEnd/>
            <a:tailEnd/>
          </a:ln>
        </p:spPr>
        <p:txBody>
          <a:bodyPr lIns="38100" tIns="38100" rIns="38100" bIns="38100"/>
          <a:lstStyle/>
          <a:p>
            <a:pPr algn="l"/>
            <a:r>
              <a:rPr lang="en-US" sz="1200">
                <a:solidFill>
                  <a:schemeClr val="tx1"/>
                </a:solidFill>
                <a:latin typeface="Arial" charset="0"/>
                <a:cs typeface="Arial" charset="0"/>
                <a:sym typeface="Arial" charset="0"/>
              </a:rPr>
              <a:t>The Accelerated Learning  Project</a:t>
            </a:r>
          </a:p>
        </p:txBody>
      </p:sp>
      <p:sp>
        <p:nvSpPr>
          <p:cNvPr id="231439" name="Line 14"/>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lstStyle/>
          <a:p>
            <a:endParaRPr lang="en-US"/>
          </a:p>
        </p:txBody>
      </p:sp>
      <p:sp>
        <p:nvSpPr>
          <p:cNvPr id="231442" name="Rectangle 25"/>
          <p:cNvSpPr>
            <a:spLocks/>
          </p:cNvSpPr>
          <p:nvPr/>
        </p:nvSpPr>
        <p:spPr bwMode="auto">
          <a:xfrm>
            <a:off x="4267200" y="228600"/>
            <a:ext cx="698500" cy="419100"/>
          </a:xfrm>
          <a:prstGeom prst="rect">
            <a:avLst/>
          </a:prstGeom>
          <a:noFill/>
          <a:ln w="9525">
            <a:noFill/>
            <a:miter lim="800000"/>
            <a:headEnd/>
            <a:tailEnd/>
          </a:ln>
        </p:spPr>
        <p:txBody>
          <a:bodyPr wrap="none" lIns="38100" tIns="38100" rIns="38100" bIns="38100">
            <a:spAutoFit/>
          </a:bodyPr>
          <a:lstStyle/>
          <a:p>
            <a:pPr algn="l"/>
            <a:r>
              <a:rPr lang="en-US" sz="2400" b="1">
                <a:solidFill>
                  <a:schemeClr val="tx1"/>
                </a:solidFill>
                <a:latin typeface="Arial" charset="0"/>
                <a:cs typeface="Arial" charset="0"/>
                <a:sym typeface="Arial" charset="0"/>
              </a:rPr>
              <a:t>ALP</a:t>
            </a:r>
          </a:p>
        </p:txBody>
      </p:sp>
      <p:grpSp>
        <p:nvGrpSpPr>
          <p:cNvPr id="36" name="Group 35"/>
          <p:cNvGrpSpPr/>
          <p:nvPr/>
        </p:nvGrpSpPr>
        <p:grpSpPr>
          <a:xfrm>
            <a:off x="1676400" y="1371600"/>
            <a:ext cx="6197600" cy="4292600"/>
            <a:chOff x="1676400" y="1371600"/>
            <a:chExt cx="6197600" cy="4292600"/>
          </a:xfrm>
        </p:grpSpPr>
        <p:grpSp>
          <p:nvGrpSpPr>
            <p:cNvPr id="33" name="Group 32"/>
            <p:cNvGrpSpPr/>
            <p:nvPr/>
          </p:nvGrpSpPr>
          <p:grpSpPr>
            <a:xfrm>
              <a:off x="1676400" y="1371600"/>
              <a:ext cx="2463800" cy="4103688"/>
              <a:chOff x="1676400" y="1371600"/>
              <a:chExt cx="2463800" cy="4103688"/>
            </a:xfrm>
          </p:grpSpPr>
          <p:grpSp>
            <p:nvGrpSpPr>
              <p:cNvPr id="32" name="Group 31"/>
              <p:cNvGrpSpPr/>
              <p:nvPr/>
            </p:nvGrpSpPr>
            <p:grpSpPr>
              <a:xfrm>
                <a:off x="2197100" y="1981200"/>
                <a:ext cx="1587500" cy="2959100"/>
                <a:chOff x="2197100" y="1981200"/>
                <a:chExt cx="1587500" cy="2959100"/>
              </a:xfrm>
            </p:grpSpPr>
            <p:grpSp>
              <p:nvGrpSpPr>
                <p:cNvPr id="31" name="Group 30"/>
                <p:cNvGrpSpPr/>
                <p:nvPr/>
              </p:nvGrpSpPr>
              <p:grpSpPr>
                <a:xfrm>
                  <a:off x="2197100" y="2641600"/>
                  <a:ext cx="1587500" cy="2298700"/>
                  <a:chOff x="2197100" y="2641600"/>
                  <a:chExt cx="1587500" cy="2298700"/>
                </a:xfrm>
              </p:grpSpPr>
              <p:pic>
                <p:nvPicPr>
                  <p:cNvPr id="52226" name="Picture 2"/>
                  <p:cNvPicPr>
                    <a:picLocks noChangeAspect="1" noChangeArrowheads="1"/>
                  </p:cNvPicPr>
                  <p:nvPr/>
                </p:nvPicPr>
                <p:blipFill>
                  <a:blip r:embed="rId7" cstate="print"/>
                  <a:srcRect/>
                  <a:stretch>
                    <a:fillRect/>
                  </a:stretch>
                </p:blipFill>
                <p:spPr bwMode="auto">
                  <a:xfrm>
                    <a:off x="2197100" y="2641600"/>
                    <a:ext cx="533400" cy="2273300"/>
                  </a:xfrm>
                  <a:prstGeom prst="rect">
                    <a:avLst/>
                  </a:prstGeom>
                  <a:noFill/>
                  <a:ln w="25400">
                    <a:noFill/>
                    <a:round/>
                    <a:headEnd/>
                    <a:tailEnd/>
                  </a:ln>
                </p:spPr>
              </p:pic>
              <p:pic>
                <p:nvPicPr>
                  <p:cNvPr id="52227" name="Picture 3"/>
                  <p:cNvPicPr>
                    <a:picLocks noChangeAspect="1" noChangeArrowheads="1"/>
                  </p:cNvPicPr>
                  <p:nvPr/>
                </p:nvPicPr>
                <p:blipFill>
                  <a:blip r:embed="rId8" cstate="print"/>
                  <a:srcRect/>
                  <a:stretch>
                    <a:fillRect/>
                  </a:stretch>
                </p:blipFill>
                <p:spPr bwMode="auto">
                  <a:xfrm>
                    <a:off x="2882900" y="2667000"/>
                    <a:ext cx="901700" cy="2273300"/>
                  </a:xfrm>
                  <a:prstGeom prst="rect">
                    <a:avLst/>
                  </a:prstGeom>
                  <a:noFill/>
                  <a:ln w="25400">
                    <a:noFill/>
                    <a:round/>
                    <a:headEnd/>
                    <a:tailEnd/>
                  </a:ln>
                </p:spPr>
              </p:pic>
            </p:grpSp>
            <p:pic>
              <p:nvPicPr>
                <p:cNvPr id="52230" name="Picture 6"/>
                <p:cNvPicPr>
                  <a:picLocks noChangeArrowheads="1"/>
                </p:cNvPicPr>
                <p:nvPr/>
              </p:nvPicPr>
              <p:blipFill>
                <a:blip r:embed="rId9" cstate="print"/>
                <a:srcRect/>
                <a:stretch>
                  <a:fillRect/>
                </a:stretch>
              </p:blipFill>
              <p:spPr bwMode="auto">
                <a:xfrm>
                  <a:off x="2743200" y="1981200"/>
                  <a:ext cx="292100" cy="495300"/>
                </a:xfrm>
                <a:prstGeom prst="rect">
                  <a:avLst/>
                </a:prstGeom>
                <a:noFill/>
                <a:ln w="12700">
                  <a:noFill/>
                  <a:miter lim="800000"/>
                  <a:headEnd/>
                  <a:tailEnd/>
                </a:ln>
              </p:spPr>
            </p:pic>
          </p:grpSp>
          <p:grpSp>
            <p:nvGrpSpPr>
              <p:cNvPr id="2" name="Group 15"/>
              <p:cNvGrpSpPr>
                <a:grpSpLocks/>
              </p:cNvGrpSpPr>
              <p:nvPr/>
            </p:nvGrpSpPr>
            <p:grpSpPr bwMode="auto">
              <a:xfrm>
                <a:off x="1676400" y="1371600"/>
                <a:ext cx="2463800" cy="4103688"/>
                <a:chOff x="0" y="0"/>
                <a:chExt cx="1552" cy="2585"/>
              </a:xfrm>
            </p:grpSpPr>
            <p:grpSp>
              <p:nvGrpSpPr>
                <p:cNvPr id="3" name="Group 16"/>
                <p:cNvGrpSpPr>
                  <a:grpSpLocks/>
                </p:cNvGrpSpPr>
                <p:nvPr/>
              </p:nvGrpSpPr>
              <p:grpSpPr bwMode="auto">
                <a:xfrm>
                  <a:off x="0" y="0"/>
                  <a:ext cx="1552" cy="2585"/>
                  <a:chOff x="0" y="0"/>
                  <a:chExt cx="1552" cy="2585"/>
                </a:xfrm>
              </p:grpSpPr>
              <p:sp>
                <p:nvSpPr>
                  <p:cNvPr id="231453" name="Rectangle 17"/>
                  <p:cNvSpPr>
                    <a:spLocks/>
                  </p:cNvSpPr>
                  <p:nvPr/>
                </p:nvSpPr>
                <p:spPr bwMode="auto">
                  <a:xfrm>
                    <a:off x="0" y="249"/>
                    <a:ext cx="56" cy="2336"/>
                  </a:xfrm>
                  <a:prstGeom prst="rect">
                    <a:avLst/>
                  </a:prstGeom>
                  <a:solidFill>
                    <a:srgbClr val="FFFFFF"/>
                  </a:solidFill>
                  <a:ln w="9525">
                    <a:noFill/>
                    <a:miter lim="800000"/>
                    <a:headEnd/>
                    <a:tailEnd/>
                  </a:ln>
                </p:spPr>
                <p:txBody>
                  <a:bodyPr lIns="0" tIns="0" rIns="0" bIns="0"/>
                  <a:lstStyle/>
                  <a:p>
                    <a:endParaRPr lang="en-US"/>
                  </a:p>
                </p:txBody>
              </p:sp>
              <p:sp>
                <p:nvSpPr>
                  <p:cNvPr id="231454" name="Rectangle 18"/>
                  <p:cNvSpPr>
                    <a:spLocks/>
                  </p:cNvSpPr>
                  <p:nvPr/>
                </p:nvSpPr>
                <p:spPr bwMode="auto">
                  <a:xfrm>
                    <a:off x="0" y="0"/>
                    <a:ext cx="1552" cy="208"/>
                  </a:xfrm>
                  <a:prstGeom prst="rect">
                    <a:avLst/>
                  </a:prstGeom>
                  <a:noFill/>
                  <a:ln w="9525">
                    <a:noFill/>
                    <a:miter lim="800000"/>
                    <a:headEnd/>
                    <a:tailEnd/>
                  </a:ln>
                </p:spPr>
                <p:txBody>
                  <a:bodyPr lIns="38100" tIns="38100" rIns="38100" bIns="38100"/>
                  <a:lstStyle/>
                  <a:p>
                    <a:r>
                      <a:rPr lang="en-US" sz="1800" dirty="0">
                        <a:solidFill>
                          <a:schemeClr val="tx1"/>
                        </a:solidFill>
                        <a:latin typeface="Arial" charset="0"/>
                        <a:cs typeface="Arial" charset="0"/>
                        <a:sym typeface="Arial" charset="0"/>
                      </a:rPr>
                      <a:t>ENG 101</a:t>
                    </a:r>
                  </a:p>
                </p:txBody>
              </p:sp>
            </p:grpSp>
            <p:sp>
              <p:nvSpPr>
                <p:cNvPr id="231452" name="Rectangle 19"/>
                <p:cNvSpPr>
                  <a:spLocks/>
                </p:cNvSpPr>
                <p:nvPr/>
              </p:nvSpPr>
              <p:spPr bwMode="auto">
                <a:xfrm>
                  <a:off x="368" y="2320"/>
                  <a:ext cx="768" cy="208"/>
                </a:xfrm>
                <a:prstGeom prst="rect">
                  <a:avLst/>
                </a:prstGeom>
                <a:noFill/>
                <a:ln w="9525">
                  <a:noFill/>
                  <a:miter lim="800000"/>
                  <a:headEnd/>
                  <a:tailEnd/>
                </a:ln>
              </p:spPr>
              <p:txBody>
                <a:bodyPr wrap="none" lIns="38100" tIns="38100" rIns="38100" bIns="38100">
                  <a:spAutoFit/>
                </a:bodyPr>
                <a:lstStyle/>
                <a:p>
                  <a:pPr algn="l"/>
                  <a:r>
                    <a:rPr lang="en-US" sz="1800">
                      <a:solidFill>
                        <a:schemeClr val="tx1"/>
                      </a:solidFill>
                      <a:latin typeface="Arial" charset="0"/>
                      <a:cs typeface="Arial" charset="0"/>
                      <a:sym typeface="Arial" charset="0"/>
                    </a:rPr>
                    <a:t>semester 1</a:t>
                  </a:r>
                </a:p>
              </p:txBody>
            </p:sp>
          </p:grpSp>
        </p:grpSp>
        <p:grpSp>
          <p:nvGrpSpPr>
            <p:cNvPr id="35" name="Group 34"/>
            <p:cNvGrpSpPr/>
            <p:nvPr/>
          </p:nvGrpSpPr>
          <p:grpSpPr>
            <a:xfrm>
              <a:off x="5410200" y="1371600"/>
              <a:ext cx="2463800" cy="4114800"/>
              <a:chOff x="5410200" y="1371600"/>
              <a:chExt cx="2463800" cy="4114800"/>
            </a:xfrm>
          </p:grpSpPr>
          <p:pic>
            <p:nvPicPr>
              <p:cNvPr id="52229" name="Picture 5"/>
              <p:cNvPicPr>
                <a:picLocks noChangeAspect="1" noChangeArrowheads="1"/>
              </p:cNvPicPr>
              <p:nvPr/>
            </p:nvPicPr>
            <p:blipFill>
              <a:blip r:embed="rId7" cstate="print"/>
              <a:srcRect/>
              <a:stretch>
                <a:fillRect/>
              </a:stretch>
            </p:blipFill>
            <p:spPr bwMode="auto">
              <a:xfrm>
                <a:off x="6273800" y="2616200"/>
                <a:ext cx="533400" cy="2273300"/>
              </a:xfrm>
              <a:prstGeom prst="rect">
                <a:avLst/>
              </a:prstGeom>
              <a:noFill/>
              <a:ln w="25400">
                <a:noFill/>
                <a:round/>
                <a:headEnd/>
                <a:tailEnd/>
              </a:ln>
            </p:spPr>
          </p:pic>
          <p:grpSp>
            <p:nvGrpSpPr>
              <p:cNvPr id="34" name="Group 33"/>
              <p:cNvGrpSpPr/>
              <p:nvPr/>
            </p:nvGrpSpPr>
            <p:grpSpPr>
              <a:xfrm>
                <a:off x="5410200" y="1371600"/>
                <a:ext cx="2463800" cy="4114800"/>
                <a:chOff x="5410200" y="1371600"/>
                <a:chExt cx="2463800" cy="4114800"/>
              </a:xfrm>
            </p:grpSpPr>
            <p:grpSp>
              <p:nvGrpSpPr>
                <p:cNvPr id="4" name="Group 20"/>
                <p:cNvGrpSpPr>
                  <a:grpSpLocks/>
                </p:cNvGrpSpPr>
                <p:nvPr/>
              </p:nvGrpSpPr>
              <p:grpSpPr bwMode="auto">
                <a:xfrm>
                  <a:off x="5410200" y="1371600"/>
                  <a:ext cx="2463800" cy="4114800"/>
                  <a:chOff x="0" y="0"/>
                  <a:chExt cx="1552" cy="2586"/>
                </a:xfrm>
              </p:grpSpPr>
              <p:grpSp>
                <p:nvGrpSpPr>
                  <p:cNvPr id="5" name="Group 21"/>
                  <p:cNvGrpSpPr>
                    <a:grpSpLocks/>
                  </p:cNvGrpSpPr>
                  <p:nvPr/>
                </p:nvGrpSpPr>
                <p:grpSpPr bwMode="auto">
                  <a:xfrm>
                    <a:off x="0" y="0"/>
                    <a:ext cx="1552" cy="2586"/>
                    <a:chOff x="0" y="0"/>
                    <a:chExt cx="1552" cy="2586"/>
                  </a:xfrm>
                </p:grpSpPr>
                <p:sp>
                  <p:nvSpPr>
                    <p:cNvPr id="231449" name="Rectangle 22"/>
                    <p:cNvSpPr>
                      <a:spLocks/>
                    </p:cNvSpPr>
                    <p:nvPr/>
                  </p:nvSpPr>
                  <p:spPr bwMode="auto">
                    <a:xfrm>
                      <a:off x="0" y="249"/>
                      <a:ext cx="56" cy="2337"/>
                    </a:xfrm>
                    <a:prstGeom prst="rect">
                      <a:avLst/>
                    </a:prstGeom>
                    <a:solidFill>
                      <a:srgbClr val="FFFFFF"/>
                    </a:solidFill>
                    <a:ln w="9525">
                      <a:noFill/>
                      <a:miter lim="800000"/>
                      <a:headEnd/>
                      <a:tailEnd/>
                    </a:ln>
                  </p:spPr>
                  <p:txBody>
                    <a:bodyPr lIns="0" tIns="0" rIns="0" bIns="0"/>
                    <a:lstStyle/>
                    <a:p>
                      <a:endParaRPr lang="en-US"/>
                    </a:p>
                  </p:txBody>
                </p:sp>
                <p:sp>
                  <p:nvSpPr>
                    <p:cNvPr id="231450" name="Rectangle 23"/>
                    <p:cNvSpPr>
                      <a:spLocks/>
                    </p:cNvSpPr>
                    <p:nvPr/>
                  </p:nvSpPr>
                  <p:spPr bwMode="auto">
                    <a:xfrm>
                      <a:off x="0" y="0"/>
                      <a:ext cx="1552" cy="208"/>
                    </a:xfrm>
                    <a:prstGeom prst="rect">
                      <a:avLst/>
                    </a:prstGeom>
                    <a:noFill/>
                    <a:ln w="9525">
                      <a:noFill/>
                      <a:miter lim="800000"/>
                      <a:headEnd/>
                      <a:tailEnd/>
                    </a:ln>
                  </p:spPr>
                  <p:txBody>
                    <a:bodyPr lIns="38100" tIns="38100" rIns="38100" bIns="38100"/>
                    <a:lstStyle/>
                    <a:p>
                      <a:r>
                        <a:rPr lang="en-US" sz="1800" dirty="0">
                          <a:solidFill>
                            <a:schemeClr val="tx1"/>
                          </a:solidFill>
                          <a:latin typeface="Arial" charset="0"/>
                          <a:cs typeface="Arial" charset="0"/>
                          <a:sym typeface="Arial" charset="0"/>
                        </a:rPr>
                        <a:t>ENG </a:t>
                      </a:r>
                      <a:r>
                        <a:rPr lang="en-US" sz="1800" dirty="0" smtClean="0">
                          <a:solidFill>
                            <a:schemeClr val="tx1"/>
                          </a:solidFill>
                          <a:latin typeface="Arial" charset="0"/>
                          <a:cs typeface="Arial" charset="0"/>
                          <a:sym typeface="Arial" charset="0"/>
                        </a:rPr>
                        <a:t>99</a:t>
                      </a:r>
                      <a:endParaRPr lang="en-US" sz="1800" dirty="0">
                        <a:solidFill>
                          <a:schemeClr val="tx1"/>
                        </a:solidFill>
                        <a:latin typeface="Arial" charset="0"/>
                        <a:cs typeface="Arial" charset="0"/>
                        <a:sym typeface="Arial" charset="0"/>
                      </a:endParaRPr>
                    </a:p>
                  </p:txBody>
                </p:sp>
              </p:grpSp>
              <p:sp>
                <p:nvSpPr>
                  <p:cNvPr id="231448" name="Rectangle 24"/>
                  <p:cNvSpPr>
                    <a:spLocks/>
                  </p:cNvSpPr>
                  <p:nvPr/>
                </p:nvSpPr>
                <p:spPr bwMode="auto">
                  <a:xfrm>
                    <a:off x="368" y="2328"/>
                    <a:ext cx="768" cy="208"/>
                  </a:xfrm>
                  <a:prstGeom prst="rect">
                    <a:avLst/>
                  </a:prstGeom>
                  <a:noFill/>
                  <a:ln w="9525">
                    <a:noFill/>
                    <a:miter lim="800000"/>
                    <a:headEnd/>
                    <a:tailEnd/>
                  </a:ln>
                </p:spPr>
                <p:txBody>
                  <a:bodyPr wrap="none" lIns="38100" tIns="38100" rIns="38100" bIns="38100">
                    <a:spAutoFit/>
                  </a:bodyPr>
                  <a:lstStyle/>
                  <a:p>
                    <a:pPr algn="l"/>
                    <a:r>
                      <a:rPr lang="en-US" sz="1800">
                        <a:solidFill>
                          <a:schemeClr val="tx1"/>
                        </a:solidFill>
                        <a:latin typeface="Arial" charset="0"/>
                        <a:cs typeface="Arial" charset="0"/>
                        <a:sym typeface="Arial" charset="0"/>
                      </a:rPr>
                      <a:t>semester 1</a:t>
                    </a:r>
                  </a:p>
                </p:txBody>
              </p:sp>
            </p:grpSp>
            <p:pic>
              <p:nvPicPr>
                <p:cNvPr id="52250" name="Picture 26"/>
                <p:cNvPicPr>
                  <a:picLocks noChangeArrowheads="1"/>
                </p:cNvPicPr>
                <p:nvPr/>
              </p:nvPicPr>
              <p:blipFill>
                <a:blip r:embed="rId9" cstate="print"/>
                <a:srcRect/>
                <a:stretch>
                  <a:fillRect/>
                </a:stretch>
              </p:blipFill>
              <p:spPr bwMode="auto">
                <a:xfrm>
                  <a:off x="6426200" y="2033588"/>
                  <a:ext cx="292100" cy="495300"/>
                </a:xfrm>
                <a:prstGeom prst="rect">
                  <a:avLst/>
                </a:prstGeom>
                <a:noFill/>
                <a:ln w="12700">
                  <a:noFill/>
                  <a:miter lim="800000"/>
                  <a:headEnd/>
                  <a:tailEnd/>
                </a:ln>
              </p:spPr>
            </p:pic>
          </p:grpSp>
        </p:grpSp>
        <p:grpSp>
          <p:nvGrpSpPr>
            <p:cNvPr id="6" name="Group 27"/>
            <p:cNvGrpSpPr>
              <a:grpSpLocks/>
            </p:cNvGrpSpPr>
            <p:nvPr/>
          </p:nvGrpSpPr>
          <p:grpSpPr bwMode="auto">
            <a:xfrm>
              <a:off x="1752600" y="5410200"/>
              <a:ext cx="6007100" cy="254000"/>
              <a:chOff x="-768" y="528"/>
              <a:chExt cx="3784" cy="160"/>
            </a:xfrm>
          </p:grpSpPr>
          <p:sp>
            <p:nvSpPr>
              <p:cNvPr id="231445" name="Rectangle 28"/>
              <p:cNvSpPr>
                <a:spLocks/>
              </p:cNvSpPr>
              <p:nvPr/>
            </p:nvSpPr>
            <p:spPr bwMode="auto">
              <a:xfrm>
                <a:off x="-768" y="528"/>
                <a:ext cx="1552" cy="160"/>
              </a:xfrm>
              <a:prstGeom prst="rect">
                <a:avLst/>
              </a:prstGeom>
              <a:noFill/>
              <a:ln w="9525">
                <a:noFill/>
                <a:miter lim="800000"/>
                <a:headEnd/>
                <a:tailEnd/>
              </a:ln>
            </p:spPr>
            <p:txBody>
              <a:bodyPr lIns="0" tIns="0" rIns="0" bIns="0"/>
              <a:lstStyle/>
              <a:p>
                <a:r>
                  <a:rPr lang="en-US" sz="1800" dirty="0">
                    <a:solidFill>
                      <a:schemeClr val="tx1"/>
                    </a:solidFill>
                    <a:latin typeface="Arial" charset="0"/>
                    <a:cs typeface="Arial" charset="0"/>
                    <a:sym typeface="Arial" charset="0"/>
                  </a:rPr>
                  <a:t>MWF 9:05-10:00</a:t>
                </a:r>
              </a:p>
            </p:txBody>
          </p:sp>
          <p:sp>
            <p:nvSpPr>
              <p:cNvPr id="231446" name="Rectangle 29"/>
              <p:cNvSpPr>
                <a:spLocks/>
              </p:cNvSpPr>
              <p:nvPr/>
            </p:nvSpPr>
            <p:spPr bwMode="auto">
              <a:xfrm>
                <a:off x="1416" y="528"/>
                <a:ext cx="1600" cy="160"/>
              </a:xfrm>
              <a:prstGeom prst="rect">
                <a:avLst/>
              </a:prstGeom>
              <a:noFill/>
              <a:ln w="9525">
                <a:noFill/>
                <a:miter lim="800000"/>
                <a:headEnd/>
                <a:tailEnd/>
              </a:ln>
            </p:spPr>
            <p:txBody>
              <a:bodyPr lIns="0" tIns="0" rIns="0" bIns="0"/>
              <a:lstStyle/>
              <a:p>
                <a:r>
                  <a:rPr lang="en-US" sz="1800" dirty="0">
                    <a:solidFill>
                      <a:schemeClr val="tx1"/>
                    </a:solidFill>
                    <a:latin typeface="Arial" charset="0"/>
                    <a:cs typeface="Arial" charset="0"/>
                    <a:sym typeface="Arial" charset="0"/>
                  </a:rPr>
                  <a:t>MWF 10:10-11:05</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2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438400" y="254000"/>
            <a:ext cx="1270000" cy="1270000"/>
            <a:chOff x="0" y="0"/>
            <a:chExt cx="800" cy="800"/>
          </a:xfrm>
        </p:grpSpPr>
        <p:sp>
          <p:nvSpPr>
            <p:cNvPr id="242768" name="Rectangle 2"/>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69" name="Rectangle 3"/>
            <p:cNvSpPr>
              <a:spLocks/>
            </p:cNvSpPr>
            <p:nvPr/>
          </p:nvSpPr>
          <p:spPr bwMode="auto">
            <a:xfrm>
              <a:off x="151" y="167"/>
              <a:ext cx="452" cy="465"/>
            </a:xfrm>
            <a:prstGeom prst="rect">
              <a:avLst/>
            </a:prstGeom>
            <a:noFill/>
            <a:ln w="9525">
              <a:noFill/>
              <a:miter lim="800000"/>
              <a:headEnd/>
              <a:tailEnd/>
            </a:ln>
          </p:spPr>
          <p:txBody>
            <a:bodyPr wrap="none" lIns="0" tIns="0" rIns="0" bIns="0" anchor="ctr">
              <a:spAutoFit/>
            </a:bodyPr>
            <a:lstStyle/>
            <a:p>
              <a:r>
                <a:rPr lang="en-US" sz="1600" b="1" dirty="0">
                  <a:solidFill>
                    <a:schemeClr val="tx1"/>
                  </a:solidFill>
                  <a:latin typeface="Arial" charset="0"/>
                  <a:cs typeface="Arial" charset="0"/>
                  <a:sym typeface="Arial" charset="0"/>
                </a:rPr>
                <a:t>took </a:t>
              </a:r>
              <a:r>
                <a:rPr lang="en-US" sz="1600" b="1" dirty="0" smtClean="0">
                  <a:solidFill>
                    <a:schemeClr val="tx1"/>
                  </a:solidFill>
                  <a:latin typeface="Arial" charset="0"/>
                  <a:cs typeface="Arial" charset="0"/>
                  <a:sym typeface="Arial" charset="0"/>
                </a:rPr>
                <a:t>99</a:t>
              </a:r>
              <a:endParaRPr lang="en-US" sz="1600" b="1" dirty="0">
                <a:solidFill>
                  <a:schemeClr val="tx1"/>
                </a:solidFill>
                <a:latin typeface="Arial" charset="0"/>
                <a:cs typeface="Arial" charset="0"/>
                <a:sym typeface="Arial" charset="0"/>
              </a:endParaRPr>
            </a:p>
            <a:p>
              <a:r>
                <a:rPr lang="en-US" sz="1600" b="1" dirty="0" err="1">
                  <a:solidFill>
                    <a:schemeClr val="tx1"/>
                  </a:solidFill>
                  <a:latin typeface="Arial" charset="0"/>
                  <a:cs typeface="Arial" charset="0"/>
                  <a:sym typeface="Arial" charset="0"/>
                </a:rPr>
                <a:t>fa</a:t>
              </a:r>
              <a:r>
                <a:rPr lang="en-US" sz="1600" b="1" dirty="0">
                  <a:solidFill>
                    <a:schemeClr val="tx1"/>
                  </a:solidFill>
                  <a:latin typeface="Arial" charset="0"/>
                  <a:cs typeface="Arial" charset="0"/>
                  <a:sym typeface="Arial" charset="0"/>
                </a:rPr>
                <a:t> 06</a:t>
              </a:r>
            </a:p>
            <a:p>
              <a:r>
                <a:rPr lang="en-US" sz="1600" b="1" dirty="0">
                  <a:solidFill>
                    <a:schemeClr val="tx1"/>
                  </a:solidFill>
                  <a:latin typeface="Arial" charset="0"/>
                  <a:cs typeface="Arial" charset="0"/>
                  <a:sym typeface="Arial" charset="0"/>
                </a:rPr>
                <a:t>1023</a:t>
              </a:r>
            </a:p>
          </p:txBody>
        </p:sp>
      </p:grpSp>
      <p:grpSp>
        <p:nvGrpSpPr>
          <p:cNvPr id="3" name="Group 4"/>
          <p:cNvGrpSpPr>
            <a:grpSpLocks/>
          </p:cNvGrpSpPr>
          <p:nvPr/>
        </p:nvGrpSpPr>
        <p:grpSpPr bwMode="auto">
          <a:xfrm>
            <a:off x="3556000" y="3683000"/>
            <a:ext cx="1714500" cy="2705100"/>
            <a:chOff x="0" y="0"/>
            <a:chExt cx="1080" cy="1704"/>
          </a:xfrm>
        </p:grpSpPr>
        <p:sp>
          <p:nvSpPr>
            <p:cNvPr id="242759" name="Line 5"/>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lstStyle/>
            <a:p>
              <a:endParaRPr lang="en-US"/>
            </a:p>
          </p:txBody>
        </p:sp>
        <p:sp>
          <p:nvSpPr>
            <p:cNvPr id="242760" name="Line 6"/>
            <p:cNvSpPr>
              <a:spLocks noChangeShapeType="1"/>
            </p:cNvSpPr>
            <p:nvPr/>
          </p:nvSpPr>
          <p:spPr bwMode="auto">
            <a:xfrm>
              <a:off x="176" y="368"/>
              <a:ext cx="1" cy="904"/>
            </a:xfrm>
            <a:prstGeom prst="line">
              <a:avLst/>
            </a:prstGeom>
            <a:noFill/>
            <a:ln w="57150">
              <a:solidFill>
                <a:srgbClr val="8DB01D"/>
              </a:solidFill>
              <a:round/>
              <a:headEnd/>
              <a:tailEnd/>
            </a:ln>
          </p:spPr>
          <p:txBody>
            <a:bodyPr lIns="0" tIns="0" rIns="0" bIns="0"/>
            <a:lstStyle/>
            <a:p>
              <a:endParaRPr lang="en-US"/>
            </a:p>
          </p:txBody>
        </p:sp>
        <p:grpSp>
          <p:nvGrpSpPr>
            <p:cNvPr id="4" name="Group 7"/>
            <p:cNvGrpSpPr>
              <a:grpSpLocks/>
            </p:cNvGrpSpPr>
            <p:nvPr/>
          </p:nvGrpSpPr>
          <p:grpSpPr bwMode="auto">
            <a:xfrm>
              <a:off x="280" y="0"/>
              <a:ext cx="800" cy="800"/>
              <a:chOff x="0" y="0"/>
              <a:chExt cx="800" cy="800"/>
            </a:xfrm>
          </p:grpSpPr>
          <p:sp>
            <p:nvSpPr>
              <p:cNvPr id="242766" name="Rectangle 8"/>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67" name="Rectangle 9"/>
              <p:cNvSpPr>
                <a:spLocks/>
              </p:cNvSpPr>
              <p:nvPr/>
            </p:nvSpPr>
            <p:spPr bwMode="auto">
              <a:xfrm>
                <a:off x="116" y="159"/>
                <a:ext cx="417" cy="465"/>
              </a:xfrm>
              <a:prstGeom prst="rect">
                <a:avLst/>
              </a:prstGeom>
              <a:noFill/>
              <a:ln w="9525">
                <a:noFill/>
                <a:miter lim="800000"/>
                <a:headEnd/>
                <a:tailEnd/>
              </a:ln>
            </p:spPr>
            <p:txBody>
              <a:bodyPr wrap="none" lIns="0" tIns="0" rIns="0" bIns="0" anchor="ctr">
                <a:spAutoFit/>
              </a:bodyPr>
              <a:lstStyle/>
              <a:p>
                <a:r>
                  <a:rPr lang="en-US" sz="1600" b="1" dirty="0">
                    <a:solidFill>
                      <a:schemeClr val="tx1"/>
                    </a:solidFill>
                    <a:latin typeface="Arial" charset="0"/>
                    <a:cs typeface="Arial" charset="0"/>
                    <a:sym typeface="Arial" charset="0"/>
                  </a:rPr>
                  <a:t>S in </a:t>
                </a:r>
                <a:r>
                  <a:rPr lang="en-US" sz="1600" b="1" dirty="0" smtClean="0">
                    <a:solidFill>
                      <a:schemeClr val="tx1"/>
                    </a:solidFill>
                    <a:latin typeface="Arial" charset="0"/>
                    <a:cs typeface="Arial" charset="0"/>
                    <a:sym typeface="Arial" charset="0"/>
                  </a:rPr>
                  <a:t>99</a:t>
                </a:r>
                <a:endParaRPr lang="en-US" sz="1600" b="1" dirty="0">
                  <a:solidFill>
                    <a:schemeClr val="tx1"/>
                  </a:solidFill>
                  <a:latin typeface="Arial" charset="0"/>
                  <a:cs typeface="Arial" charset="0"/>
                  <a:sym typeface="Arial" charset="0"/>
                </a:endParaRPr>
              </a:p>
              <a:p>
                <a:r>
                  <a:rPr lang="en-US" sz="1600" b="1" dirty="0">
                    <a:solidFill>
                      <a:schemeClr val="tx1"/>
                    </a:solidFill>
                    <a:latin typeface="Arial" charset="0"/>
                    <a:cs typeface="Arial" charset="0"/>
                    <a:sym typeface="Arial" charset="0"/>
                  </a:rPr>
                  <a:t>175</a:t>
                </a:r>
              </a:p>
              <a:p>
                <a:r>
                  <a:rPr lang="en-US" sz="1600" b="1" dirty="0">
                    <a:solidFill>
                      <a:schemeClr val="tx1"/>
                    </a:solidFill>
                    <a:latin typeface="Arial" charset="0"/>
                    <a:cs typeface="Arial" charset="0"/>
                    <a:sym typeface="Arial" charset="0"/>
                  </a:rPr>
                  <a:t>77%</a:t>
                </a:r>
              </a:p>
            </p:txBody>
          </p:sp>
        </p:grpSp>
        <p:grpSp>
          <p:nvGrpSpPr>
            <p:cNvPr id="5" name="Group 10"/>
            <p:cNvGrpSpPr>
              <a:grpSpLocks/>
            </p:cNvGrpSpPr>
            <p:nvPr/>
          </p:nvGrpSpPr>
          <p:grpSpPr bwMode="auto">
            <a:xfrm>
              <a:off x="280" y="903"/>
              <a:ext cx="800" cy="801"/>
              <a:chOff x="0" y="0"/>
              <a:chExt cx="800" cy="800"/>
            </a:xfrm>
          </p:grpSpPr>
          <p:sp>
            <p:nvSpPr>
              <p:cNvPr id="242764" name="Rectangle 11"/>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65" name="Rectangle 12"/>
              <p:cNvSpPr>
                <a:spLocks/>
              </p:cNvSpPr>
              <p:nvPr/>
            </p:nvSpPr>
            <p:spPr bwMode="auto">
              <a:xfrm>
                <a:off x="108" y="59"/>
                <a:ext cx="555" cy="620"/>
              </a:xfrm>
              <a:prstGeom prst="rect">
                <a:avLst/>
              </a:prstGeom>
              <a:noFill/>
              <a:ln w="9525">
                <a:noFill/>
                <a:miter lim="800000"/>
                <a:headEnd/>
                <a:tailEnd/>
              </a:ln>
            </p:spPr>
            <p:txBody>
              <a:bodyPr wrap="none" lIns="0" tIns="0" rIns="0" bIns="0" anchor="ctr">
                <a:spAutoFit/>
              </a:bodyPr>
              <a:lstStyle/>
              <a:p>
                <a:r>
                  <a:rPr lang="en-US" sz="1600" b="1" dirty="0">
                    <a:solidFill>
                      <a:schemeClr val="tx1"/>
                    </a:solidFill>
                    <a:latin typeface="Arial" charset="0"/>
                    <a:cs typeface="Arial" charset="0"/>
                    <a:sym typeface="Arial" charset="0"/>
                  </a:rPr>
                  <a:t>U, W, or I</a:t>
                </a:r>
              </a:p>
              <a:p>
                <a:r>
                  <a:rPr lang="en-US" sz="1600" b="1" dirty="0">
                    <a:solidFill>
                      <a:schemeClr val="tx1"/>
                    </a:solidFill>
                    <a:latin typeface="Arial" charset="0"/>
                    <a:cs typeface="Arial" charset="0"/>
                    <a:sym typeface="Arial" charset="0"/>
                  </a:rPr>
                  <a:t> in </a:t>
                </a:r>
                <a:r>
                  <a:rPr lang="en-US" sz="1600" b="1" dirty="0" smtClean="0">
                    <a:solidFill>
                      <a:schemeClr val="tx1"/>
                    </a:solidFill>
                    <a:latin typeface="Arial" charset="0"/>
                    <a:cs typeface="Arial" charset="0"/>
                    <a:sym typeface="Arial" charset="0"/>
                  </a:rPr>
                  <a:t>99</a:t>
                </a:r>
                <a:endParaRPr lang="en-US" sz="1600" b="1" dirty="0">
                  <a:solidFill>
                    <a:schemeClr val="tx1"/>
                  </a:solidFill>
                  <a:latin typeface="Arial" charset="0"/>
                  <a:cs typeface="Arial" charset="0"/>
                  <a:sym typeface="Arial" charset="0"/>
                </a:endParaRPr>
              </a:p>
              <a:p>
                <a:r>
                  <a:rPr lang="en-US" sz="1600" b="1" dirty="0">
                    <a:solidFill>
                      <a:schemeClr val="tx1"/>
                    </a:solidFill>
                    <a:latin typeface="Arial" charset="0"/>
                    <a:cs typeface="Arial" charset="0"/>
                    <a:sym typeface="Arial" charset="0"/>
                  </a:rPr>
                  <a:t>52</a:t>
                </a:r>
              </a:p>
              <a:p>
                <a:r>
                  <a:rPr lang="en-US" sz="1600" b="1" dirty="0">
                    <a:solidFill>
                      <a:schemeClr val="tx1"/>
                    </a:solidFill>
                    <a:latin typeface="Arial" charset="0"/>
                    <a:cs typeface="Arial" charset="0"/>
                    <a:sym typeface="Arial" charset="0"/>
                  </a:rPr>
                  <a:t>23%</a:t>
                </a:r>
              </a:p>
            </p:txBody>
          </p:sp>
        </p:grpSp>
        <p:sp>
          <p:nvSpPr>
            <p:cNvPr id="242763" name="Line 13"/>
            <p:cNvSpPr>
              <a:spLocks noChangeShapeType="1"/>
            </p:cNvSpPr>
            <p:nvPr/>
          </p:nvSpPr>
          <p:spPr bwMode="auto">
            <a:xfrm flipH="1">
              <a:off x="166" y="1272"/>
              <a:ext cx="170" cy="1"/>
            </a:xfrm>
            <a:prstGeom prst="line">
              <a:avLst/>
            </a:prstGeom>
            <a:noFill/>
            <a:ln w="57150">
              <a:solidFill>
                <a:srgbClr val="8DB01D"/>
              </a:solidFill>
              <a:round/>
              <a:headEnd/>
              <a:tailEnd/>
            </a:ln>
          </p:spPr>
          <p:txBody>
            <a:bodyPr lIns="0" tIns="0" rIns="0" bIns="0"/>
            <a:lstStyle/>
            <a:p>
              <a:endParaRPr lang="en-US"/>
            </a:p>
          </p:txBody>
        </p:sp>
      </p:grpSp>
      <p:sp>
        <p:nvSpPr>
          <p:cNvPr id="242692" name="Rectangle 14"/>
          <p:cNvSpPr>
            <a:spLocks/>
          </p:cNvSpPr>
          <p:nvPr/>
        </p:nvSpPr>
        <p:spPr bwMode="auto">
          <a:xfrm>
            <a:off x="-25400" y="406400"/>
            <a:ext cx="2006600" cy="1130300"/>
          </a:xfrm>
          <a:prstGeom prst="rect">
            <a:avLst/>
          </a:prstGeom>
          <a:noFill/>
          <a:ln w="9525">
            <a:noFill/>
            <a:miter lim="800000"/>
            <a:headEnd/>
            <a:tailEnd/>
          </a:ln>
        </p:spPr>
        <p:txBody>
          <a:bodyPr lIns="38100" tIns="38100" rIns="38100" bIns="38100"/>
          <a:lstStyle/>
          <a:p>
            <a:r>
              <a:rPr lang="en-US" sz="1800" b="1">
                <a:solidFill>
                  <a:schemeClr val="tx1"/>
                </a:solidFill>
                <a:latin typeface="Arial" charset="0"/>
                <a:cs typeface="Arial" charset="0"/>
                <a:sym typeface="Arial" charset="0"/>
              </a:rPr>
              <a:t>students who took traditional developmental writing in fall 06</a:t>
            </a:r>
          </a:p>
        </p:txBody>
      </p:sp>
      <p:sp>
        <p:nvSpPr>
          <p:cNvPr id="242693" name="Rectangle 15"/>
          <p:cNvSpPr>
            <a:spLocks/>
          </p:cNvSpPr>
          <p:nvPr/>
        </p:nvSpPr>
        <p:spPr bwMode="auto">
          <a:xfrm>
            <a:off x="215900" y="4127500"/>
            <a:ext cx="2082800" cy="1663700"/>
          </a:xfrm>
          <a:prstGeom prst="rect">
            <a:avLst/>
          </a:prstGeom>
          <a:noFill/>
          <a:ln w="9525">
            <a:noFill/>
            <a:miter lim="800000"/>
            <a:headEnd/>
            <a:tailEnd/>
          </a:ln>
        </p:spPr>
        <p:txBody>
          <a:bodyPr lIns="38100" tIns="38100" rIns="38100" bIns="38100"/>
          <a:lstStyle/>
          <a:p>
            <a:r>
              <a:rPr lang="en-US" sz="1800" b="1">
                <a:solidFill>
                  <a:schemeClr val="tx1"/>
                </a:solidFill>
                <a:latin typeface="Arial" charset="0"/>
                <a:cs typeface="Arial" charset="0"/>
                <a:sym typeface="Arial" charset="0"/>
              </a:rPr>
              <a:t>students who took ALP in</a:t>
            </a:r>
          </a:p>
          <a:p>
            <a:r>
              <a:rPr lang="en-US" sz="1800" b="1">
                <a:solidFill>
                  <a:schemeClr val="tx1"/>
                </a:solidFill>
                <a:latin typeface="Arial" charset="0"/>
                <a:cs typeface="Arial" charset="0"/>
                <a:sym typeface="Arial" charset="0"/>
              </a:rPr>
              <a:t>fall 07, </a:t>
            </a:r>
          </a:p>
          <a:p>
            <a:r>
              <a:rPr lang="en-US" sz="1800" b="1">
                <a:solidFill>
                  <a:schemeClr val="tx1"/>
                </a:solidFill>
                <a:latin typeface="Arial" charset="0"/>
                <a:cs typeface="Arial" charset="0"/>
                <a:sym typeface="Arial" charset="0"/>
              </a:rPr>
              <a:t>spring 08, </a:t>
            </a:r>
          </a:p>
          <a:p>
            <a:r>
              <a:rPr lang="en-US" sz="1800" b="1">
                <a:solidFill>
                  <a:schemeClr val="tx1"/>
                </a:solidFill>
                <a:latin typeface="Arial" charset="0"/>
                <a:cs typeface="Arial" charset="0"/>
                <a:sym typeface="Arial" charset="0"/>
              </a:rPr>
              <a:t>fall 08, </a:t>
            </a:r>
          </a:p>
          <a:p>
            <a:r>
              <a:rPr lang="en-US" sz="1800" b="1">
                <a:solidFill>
                  <a:schemeClr val="tx1"/>
                </a:solidFill>
                <a:latin typeface="Arial" charset="0"/>
                <a:cs typeface="Arial" charset="0"/>
                <a:sym typeface="Arial" charset="0"/>
              </a:rPr>
              <a:t>spring 09</a:t>
            </a:r>
          </a:p>
        </p:txBody>
      </p:sp>
      <p:grpSp>
        <p:nvGrpSpPr>
          <p:cNvPr id="6" name="Group 16"/>
          <p:cNvGrpSpPr>
            <a:grpSpLocks/>
          </p:cNvGrpSpPr>
          <p:nvPr/>
        </p:nvGrpSpPr>
        <p:grpSpPr bwMode="auto">
          <a:xfrm>
            <a:off x="3568700" y="254000"/>
            <a:ext cx="1714500" cy="2705100"/>
            <a:chOff x="0" y="0"/>
            <a:chExt cx="1080" cy="1704"/>
          </a:xfrm>
        </p:grpSpPr>
        <p:sp>
          <p:nvSpPr>
            <p:cNvPr id="242750" name="Line 17"/>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lstStyle/>
            <a:p>
              <a:endParaRPr lang="en-US"/>
            </a:p>
          </p:txBody>
        </p:sp>
        <p:sp>
          <p:nvSpPr>
            <p:cNvPr id="242751" name="Line 18"/>
            <p:cNvSpPr>
              <a:spLocks noChangeShapeType="1"/>
            </p:cNvSpPr>
            <p:nvPr/>
          </p:nvSpPr>
          <p:spPr bwMode="auto">
            <a:xfrm>
              <a:off x="176" y="368"/>
              <a:ext cx="1" cy="904"/>
            </a:xfrm>
            <a:prstGeom prst="line">
              <a:avLst/>
            </a:prstGeom>
            <a:noFill/>
            <a:ln w="57150">
              <a:solidFill>
                <a:srgbClr val="8DB01D"/>
              </a:solidFill>
              <a:round/>
              <a:headEnd/>
              <a:tailEnd/>
            </a:ln>
          </p:spPr>
          <p:txBody>
            <a:bodyPr lIns="0" tIns="0" rIns="0" bIns="0"/>
            <a:lstStyle/>
            <a:p>
              <a:endParaRPr lang="en-US"/>
            </a:p>
          </p:txBody>
        </p:sp>
        <p:grpSp>
          <p:nvGrpSpPr>
            <p:cNvPr id="7" name="Group 19"/>
            <p:cNvGrpSpPr>
              <a:grpSpLocks/>
            </p:cNvGrpSpPr>
            <p:nvPr/>
          </p:nvGrpSpPr>
          <p:grpSpPr bwMode="auto">
            <a:xfrm>
              <a:off x="280" y="0"/>
              <a:ext cx="800" cy="800"/>
              <a:chOff x="0" y="0"/>
              <a:chExt cx="800" cy="800"/>
            </a:xfrm>
          </p:grpSpPr>
          <p:sp>
            <p:nvSpPr>
              <p:cNvPr id="242757" name="Rectangle 20"/>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58" name="Rectangle 21"/>
              <p:cNvSpPr>
                <a:spLocks/>
              </p:cNvSpPr>
              <p:nvPr/>
            </p:nvSpPr>
            <p:spPr bwMode="auto">
              <a:xfrm>
                <a:off x="116" y="159"/>
                <a:ext cx="417" cy="465"/>
              </a:xfrm>
              <a:prstGeom prst="rect">
                <a:avLst/>
              </a:prstGeom>
              <a:noFill/>
              <a:ln w="9525">
                <a:noFill/>
                <a:miter lim="800000"/>
                <a:headEnd/>
                <a:tailEnd/>
              </a:ln>
            </p:spPr>
            <p:txBody>
              <a:bodyPr wrap="none" lIns="0" tIns="0" rIns="0" bIns="0" anchor="ctr">
                <a:spAutoFit/>
              </a:bodyPr>
              <a:lstStyle/>
              <a:p>
                <a:r>
                  <a:rPr lang="en-US" sz="1600" b="1" dirty="0">
                    <a:solidFill>
                      <a:schemeClr val="tx1"/>
                    </a:solidFill>
                    <a:latin typeface="Arial" charset="0"/>
                    <a:cs typeface="Arial" charset="0"/>
                    <a:sym typeface="Arial" charset="0"/>
                  </a:rPr>
                  <a:t>S in </a:t>
                </a:r>
                <a:r>
                  <a:rPr lang="en-US" sz="1600" b="1" dirty="0" smtClean="0">
                    <a:solidFill>
                      <a:schemeClr val="tx1"/>
                    </a:solidFill>
                    <a:latin typeface="Arial" charset="0"/>
                    <a:cs typeface="Arial" charset="0"/>
                    <a:sym typeface="Arial" charset="0"/>
                  </a:rPr>
                  <a:t>99</a:t>
                </a:r>
                <a:endParaRPr lang="en-US" sz="1600" b="1" dirty="0">
                  <a:solidFill>
                    <a:schemeClr val="tx1"/>
                  </a:solidFill>
                  <a:latin typeface="Arial" charset="0"/>
                  <a:cs typeface="Arial" charset="0"/>
                  <a:sym typeface="Arial" charset="0"/>
                </a:endParaRPr>
              </a:p>
              <a:p>
                <a:r>
                  <a:rPr lang="en-US" sz="1600" b="1" dirty="0">
                    <a:solidFill>
                      <a:schemeClr val="tx1"/>
                    </a:solidFill>
                    <a:latin typeface="Arial" charset="0"/>
                    <a:cs typeface="Arial" charset="0"/>
                    <a:sym typeface="Arial" charset="0"/>
                  </a:rPr>
                  <a:t>604</a:t>
                </a:r>
              </a:p>
              <a:p>
                <a:r>
                  <a:rPr lang="en-US" sz="1600" b="1" dirty="0">
                    <a:solidFill>
                      <a:schemeClr val="tx1"/>
                    </a:solidFill>
                    <a:latin typeface="Arial" charset="0"/>
                    <a:cs typeface="Arial" charset="0"/>
                    <a:sym typeface="Arial" charset="0"/>
                  </a:rPr>
                  <a:t>59%</a:t>
                </a:r>
              </a:p>
            </p:txBody>
          </p:sp>
        </p:grpSp>
        <p:grpSp>
          <p:nvGrpSpPr>
            <p:cNvPr id="8" name="Group 22"/>
            <p:cNvGrpSpPr>
              <a:grpSpLocks/>
            </p:cNvGrpSpPr>
            <p:nvPr/>
          </p:nvGrpSpPr>
          <p:grpSpPr bwMode="auto">
            <a:xfrm>
              <a:off x="280" y="903"/>
              <a:ext cx="800" cy="801"/>
              <a:chOff x="0" y="0"/>
              <a:chExt cx="800" cy="800"/>
            </a:xfrm>
          </p:grpSpPr>
          <p:sp>
            <p:nvSpPr>
              <p:cNvPr id="242755" name="Rectangle 23"/>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56" name="Rectangle 24"/>
              <p:cNvSpPr>
                <a:spLocks/>
              </p:cNvSpPr>
              <p:nvPr/>
            </p:nvSpPr>
            <p:spPr bwMode="auto">
              <a:xfrm>
                <a:off x="37" y="59"/>
                <a:ext cx="624" cy="620"/>
              </a:xfrm>
              <a:prstGeom prst="rect">
                <a:avLst/>
              </a:prstGeom>
              <a:noFill/>
              <a:ln w="9525">
                <a:noFill/>
                <a:miter lim="800000"/>
                <a:headEnd/>
                <a:tailEnd/>
              </a:ln>
            </p:spPr>
            <p:txBody>
              <a:bodyPr wrap="none" lIns="0" tIns="0" rIns="0" bIns="0" anchor="ctr">
                <a:spAutoFit/>
              </a:bodyPr>
              <a:lstStyle/>
              <a:p>
                <a:r>
                  <a:rPr lang="en-US" sz="1600" b="1" dirty="0">
                    <a:solidFill>
                      <a:schemeClr val="tx1"/>
                    </a:solidFill>
                    <a:latin typeface="Arial" charset="0"/>
                    <a:cs typeface="Arial" charset="0"/>
                    <a:sym typeface="Arial" charset="0"/>
                  </a:rPr>
                  <a:t>have not</a:t>
                </a:r>
              </a:p>
              <a:p>
                <a:r>
                  <a:rPr lang="en-US" sz="1600" b="1" dirty="0">
                    <a:solidFill>
                      <a:schemeClr val="tx1"/>
                    </a:solidFill>
                    <a:latin typeface="Arial" charset="0"/>
                    <a:cs typeface="Arial" charset="0"/>
                    <a:sym typeface="Arial" charset="0"/>
                  </a:rPr>
                  <a:t>passed </a:t>
                </a:r>
                <a:r>
                  <a:rPr lang="en-US" sz="1600" b="1" dirty="0" smtClean="0">
                    <a:solidFill>
                      <a:schemeClr val="tx1"/>
                    </a:solidFill>
                    <a:latin typeface="Arial" charset="0"/>
                    <a:cs typeface="Arial" charset="0"/>
                    <a:sym typeface="Arial" charset="0"/>
                  </a:rPr>
                  <a:t>99</a:t>
                </a:r>
                <a:endParaRPr lang="en-US" sz="1600" b="1" dirty="0">
                  <a:solidFill>
                    <a:schemeClr val="tx1"/>
                  </a:solidFill>
                  <a:latin typeface="Arial" charset="0"/>
                  <a:cs typeface="Arial" charset="0"/>
                  <a:sym typeface="Arial" charset="0"/>
                </a:endParaRPr>
              </a:p>
              <a:p>
                <a:r>
                  <a:rPr lang="en-US" sz="1600" b="1" dirty="0">
                    <a:solidFill>
                      <a:schemeClr val="tx1"/>
                    </a:solidFill>
                    <a:latin typeface="Arial" charset="0"/>
                    <a:cs typeface="Arial" charset="0"/>
                    <a:sym typeface="Arial" charset="0"/>
                  </a:rPr>
                  <a:t>419</a:t>
                </a:r>
              </a:p>
              <a:p>
                <a:r>
                  <a:rPr lang="en-US" sz="1600" b="1" dirty="0">
                    <a:solidFill>
                      <a:schemeClr val="tx1"/>
                    </a:solidFill>
                    <a:latin typeface="Arial" charset="0"/>
                    <a:cs typeface="Arial" charset="0"/>
                    <a:sym typeface="Arial" charset="0"/>
                  </a:rPr>
                  <a:t>41%</a:t>
                </a:r>
              </a:p>
            </p:txBody>
          </p:sp>
        </p:grpSp>
        <p:sp>
          <p:nvSpPr>
            <p:cNvPr id="242754" name="Line 25"/>
            <p:cNvSpPr>
              <a:spLocks noChangeShapeType="1"/>
            </p:cNvSpPr>
            <p:nvPr/>
          </p:nvSpPr>
          <p:spPr bwMode="auto">
            <a:xfrm flipH="1">
              <a:off x="166" y="1272"/>
              <a:ext cx="170" cy="1"/>
            </a:xfrm>
            <a:prstGeom prst="line">
              <a:avLst/>
            </a:prstGeom>
            <a:noFill/>
            <a:ln w="57150">
              <a:solidFill>
                <a:srgbClr val="8DB01D"/>
              </a:solidFill>
              <a:round/>
              <a:headEnd/>
              <a:tailEnd/>
            </a:ln>
          </p:spPr>
          <p:txBody>
            <a:bodyPr lIns="0" tIns="0" rIns="0" bIns="0"/>
            <a:lstStyle/>
            <a:p>
              <a:endParaRPr lang="en-US"/>
            </a:p>
          </p:txBody>
        </p:sp>
      </p:grpSp>
      <p:grpSp>
        <p:nvGrpSpPr>
          <p:cNvPr id="9" name="Group 26"/>
          <p:cNvGrpSpPr>
            <a:grpSpLocks/>
          </p:cNvGrpSpPr>
          <p:nvPr/>
        </p:nvGrpSpPr>
        <p:grpSpPr bwMode="auto">
          <a:xfrm>
            <a:off x="5156200" y="254000"/>
            <a:ext cx="1716088" cy="2768600"/>
            <a:chOff x="0" y="0"/>
            <a:chExt cx="1081" cy="1744"/>
          </a:xfrm>
        </p:grpSpPr>
        <p:grpSp>
          <p:nvGrpSpPr>
            <p:cNvPr id="10" name="Group 27"/>
            <p:cNvGrpSpPr>
              <a:grpSpLocks/>
            </p:cNvGrpSpPr>
            <p:nvPr/>
          </p:nvGrpSpPr>
          <p:grpSpPr bwMode="auto">
            <a:xfrm>
              <a:off x="280" y="0"/>
              <a:ext cx="800" cy="800"/>
              <a:chOff x="0" y="0"/>
              <a:chExt cx="800" cy="800"/>
            </a:xfrm>
          </p:grpSpPr>
          <p:sp>
            <p:nvSpPr>
              <p:cNvPr id="242748" name="Rectangle 28"/>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49" name="Rectangle 29"/>
              <p:cNvSpPr>
                <a:spLocks/>
              </p:cNvSpPr>
              <p:nvPr/>
            </p:nvSpPr>
            <p:spPr bwMode="auto">
              <a:xfrm>
                <a:off x="133" y="196"/>
                <a:ext cx="528" cy="424"/>
              </a:xfrm>
              <a:prstGeom prst="rect">
                <a:avLst/>
              </a:prstGeom>
              <a:noFill/>
              <a:ln w="9525">
                <a:noFill/>
                <a:miter lim="800000"/>
                <a:headEnd/>
                <a:tailEnd/>
              </a:ln>
            </p:spPr>
            <p:txBody>
              <a:bodyPr wrap="none" lIns="0" tIns="0" rIns="0" bIns="0" anchor="ctr">
                <a:spAutoFit/>
              </a:bodyPr>
              <a:lstStyle/>
              <a:p>
                <a:r>
                  <a:rPr lang="en-US" sz="1600" b="1">
                    <a:solidFill>
                      <a:schemeClr val="tx1"/>
                    </a:solidFill>
                    <a:latin typeface="Arial" charset="0"/>
                    <a:cs typeface="Arial" charset="0"/>
                    <a:sym typeface="Arial" charset="0"/>
                  </a:rPr>
                  <a:t>took 101</a:t>
                </a:r>
              </a:p>
              <a:p>
                <a:r>
                  <a:rPr lang="en-US" sz="1600" b="1">
                    <a:solidFill>
                      <a:schemeClr val="tx1"/>
                    </a:solidFill>
                    <a:latin typeface="Arial" charset="0"/>
                    <a:cs typeface="Arial" charset="0"/>
                    <a:sym typeface="Arial" charset="0"/>
                  </a:rPr>
                  <a:t>383</a:t>
                </a:r>
              </a:p>
              <a:p>
                <a:r>
                  <a:rPr lang="en-US" sz="1600" b="1">
                    <a:solidFill>
                      <a:schemeClr val="tx1"/>
                    </a:solidFill>
                    <a:latin typeface="Arial" charset="0"/>
                    <a:cs typeface="Arial" charset="0"/>
                    <a:sym typeface="Arial" charset="0"/>
                  </a:rPr>
                  <a:t>37%</a:t>
                </a:r>
              </a:p>
            </p:txBody>
          </p:sp>
        </p:grpSp>
        <p:grpSp>
          <p:nvGrpSpPr>
            <p:cNvPr id="11" name="Group 30"/>
            <p:cNvGrpSpPr>
              <a:grpSpLocks/>
            </p:cNvGrpSpPr>
            <p:nvPr/>
          </p:nvGrpSpPr>
          <p:grpSpPr bwMode="auto">
            <a:xfrm>
              <a:off x="279" y="944"/>
              <a:ext cx="802" cy="800"/>
              <a:chOff x="0" y="0"/>
              <a:chExt cx="802" cy="800"/>
            </a:xfrm>
          </p:grpSpPr>
          <p:sp>
            <p:nvSpPr>
              <p:cNvPr id="242746" name="Rectangle 31"/>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47" name="Rectangle 32"/>
              <p:cNvSpPr>
                <a:spLocks/>
              </p:cNvSpPr>
              <p:nvPr/>
            </p:nvSpPr>
            <p:spPr bwMode="auto">
              <a:xfrm>
                <a:off x="26" y="52"/>
                <a:ext cx="776" cy="712"/>
              </a:xfrm>
              <a:prstGeom prst="rect">
                <a:avLst/>
              </a:prstGeom>
              <a:noFill/>
              <a:ln w="9525">
                <a:noFill/>
                <a:miter lim="800000"/>
                <a:headEnd/>
                <a:tailEnd/>
              </a:ln>
            </p:spPr>
            <p:txBody>
              <a:bodyPr wrap="none" lIns="0" tIns="0" rIns="0" bIns="0" anchor="ctr">
                <a:spAutoFit/>
              </a:bodyPr>
              <a:lstStyle/>
              <a:p>
                <a:r>
                  <a:rPr lang="en-US" sz="1600" b="1">
                    <a:solidFill>
                      <a:schemeClr val="tx1"/>
                    </a:solidFill>
                    <a:latin typeface="Arial" charset="0"/>
                    <a:cs typeface="Arial" charset="0"/>
                    <a:sym typeface="Arial" charset="0"/>
                  </a:rPr>
                  <a:t>took no</a:t>
                </a:r>
              </a:p>
              <a:p>
                <a:r>
                  <a:rPr lang="en-US" sz="1600" b="1">
                    <a:solidFill>
                      <a:schemeClr val="tx1"/>
                    </a:solidFill>
                    <a:latin typeface="Arial" charset="0"/>
                    <a:cs typeface="Arial" charset="0"/>
                    <a:sym typeface="Arial" charset="0"/>
                  </a:rPr>
                  <a:t>more writing</a:t>
                </a:r>
              </a:p>
              <a:p>
                <a:r>
                  <a:rPr lang="en-US" sz="1600" b="1">
                    <a:solidFill>
                      <a:schemeClr val="tx1"/>
                    </a:solidFill>
                    <a:latin typeface="Arial" charset="0"/>
                    <a:cs typeface="Arial" charset="0"/>
                    <a:sym typeface="Arial" charset="0"/>
                  </a:rPr>
                  <a:t>courses</a:t>
                </a:r>
              </a:p>
              <a:p>
                <a:r>
                  <a:rPr lang="en-US" sz="1600" b="1">
                    <a:solidFill>
                      <a:schemeClr val="tx1"/>
                    </a:solidFill>
                    <a:latin typeface="Arial" charset="0"/>
                    <a:cs typeface="Arial" charset="0"/>
                    <a:sym typeface="Arial" charset="0"/>
                  </a:rPr>
                  <a:t>221</a:t>
                </a:r>
              </a:p>
              <a:p>
                <a:r>
                  <a:rPr lang="en-US" sz="1600" b="1">
                    <a:solidFill>
                      <a:schemeClr val="tx1"/>
                    </a:solidFill>
                    <a:latin typeface="Arial" charset="0"/>
                    <a:cs typeface="Arial" charset="0"/>
                    <a:sym typeface="Arial" charset="0"/>
                  </a:rPr>
                  <a:t>22%</a:t>
                </a:r>
              </a:p>
            </p:txBody>
          </p:sp>
        </p:grpSp>
        <p:sp>
          <p:nvSpPr>
            <p:cNvPr id="242743" name="Line 33"/>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lstStyle/>
            <a:p>
              <a:endParaRPr lang="en-US"/>
            </a:p>
          </p:txBody>
        </p:sp>
        <p:sp>
          <p:nvSpPr>
            <p:cNvPr id="242744" name="Line 34"/>
            <p:cNvSpPr>
              <a:spLocks noChangeShapeType="1"/>
            </p:cNvSpPr>
            <p:nvPr/>
          </p:nvSpPr>
          <p:spPr bwMode="auto">
            <a:xfrm>
              <a:off x="159" y="1288"/>
              <a:ext cx="227" cy="1"/>
            </a:xfrm>
            <a:prstGeom prst="line">
              <a:avLst/>
            </a:prstGeom>
            <a:noFill/>
            <a:ln w="57150">
              <a:solidFill>
                <a:srgbClr val="8DB01D"/>
              </a:solidFill>
              <a:round/>
              <a:headEnd/>
              <a:tailEnd/>
            </a:ln>
          </p:spPr>
          <p:txBody>
            <a:bodyPr lIns="0" tIns="0" rIns="0" bIns="0"/>
            <a:lstStyle/>
            <a:p>
              <a:endParaRPr lang="en-US"/>
            </a:p>
          </p:txBody>
        </p:sp>
        <p:sp>
          <p:nvSpPr>
            <p:cNvPr id="242745" name="Line 35"/>
            <p:cNvSpPr>
              <a:spLocks noChangeShapeType="1"/>
            </p:cNvSpPr>
            <p:nvPr/>
          </p:nvSpPr>
          <p:spPr bwMode="auto">
            <a:xfrm>
              <a:off x="168" y="384"/>
              <a:ext cx="1" cy="912"/>
            </a:xfrm>
            <a:prstGeom prst="line">
              <a:avLst/>
            </a:prstGeom>
            <a:noFill/>
            <a:ln w="57150">
              <a:solidFill>
                <a:srgbClr val="8DB01D"/>
              </a:solidFill>
              <a:round/>
              <a:headEnd/>
              <a:tailEnd/>
            </a:ln>
          </p:spPr>
          <p:txBody>
            <a:bodyPr lIns="0" tIns="0" rIns="0" bIns="0"/>
            <a:lstStyle/>
            <a:p>
              <a:endParaRPr lang="en-US"/>
            </a:p>
          </p:txBody>
        </p:sp>
      </p:grpSp>
      <p:grpSp>
        <p:nvGrpSpPr>
          <p:cNvPr id="12" name="Group 36"/>
          <p:cNvGrpSpPr>
            <a:grpSpLocks/>
          </p:cNvGrpSpPr>
          <p:nvPr/>
        </p:nvGrpSpPr>
        <p:grpSpPr bwMode="auto">
          <a:xfrm>
            <a:off x="5143500" y="3683000"/>
            <a:ext cx="1738313" cy="2717800"/>
            <a:chOff x="0" y="0"/>
            <a:chExt cx="1095" cy="1712"/>
          </a:xfrm>
        </p:grpSpPr>
        <p:grpSp>
          <p:nvGrpSpPr>
            <p:cNvPr id="13" name="Group 37"/>
            <p:cNvGrpSpPr>
              <a:grpSpLocks/>
            </p:cNvGrpSpPr>
            <p:nvPr/>
          </p:nvGrpSpPr>
          <p:grpSpPr bwMode="auto">
            <a:xfrm>
              <a:off x="280" y="0"/>
              <a:ext cx="800" cy="800"/>
              <a:chOff x="0" y="0"/>
              <a:chExt cx="800" cy="800"/>
            </a:xfrm>
          </p:grpSpPr>
          <p:sp>
            <p:nvSpPr>
              <p:cNvPr id="242739" name="Rectangle 38"/>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40" name="Rectangle 39"/>
              <p:cNvSpPr>
                <a:spLocks/>
              </p:cNvSpPr>
              <p:nvPr/>
            </p:nvSpPr>
            <p:spPr bwMode="auto">
              <a:xfrm>
                <a:off x="93" y="188"/>
                <a:ext cx="528" cy="424"/>
              </a:xfrm>
              <a:prstGeom prst="rect">
                <a:avLst/>
              </a:prstGeom>
              <a:noFill/>
              <a:ln w="9525">
                <a:noFill/>
                <a:miter lim="800000"/>
                <a:headEnd/>
                <a:tailEnd/>
              </a:ln>
            </p:spPr>
            <p:txBody>
              <a:bodyPr wrap="none" lIns="0" tIns="0" rIns="0" bIns="0" anchor="ctr">
                <a:spAutoFit/>
              </a:bodyPr>
              <a:lstStyle/>
              <a:p>
                <a:r>
                  <a:rPr lang="en-US" sz="1600" b="1">
                    <a:solidFill>
                      <a:schemeClr val="tx1"/>
                    </a:solidFill>
                    <a:latin typeface="Arial" charset="0"/>
                    <a:cs typeface="Arial" charset="0"/>
                    <a:sym typeface="Arial" charset="0"/>
                  </a:rPr>
                  <a:t>took 101</a:t>
                </a:r>
              </a:p>
              <a:p>
                <a:r>
                  <a:rPr lang="en-US" sz="1600" b="1">
                    <a:solidFill>
                      <a:schemeClr val="tx1"/>
                    </a:solidFill>
                    <a:latin typeface="Arial" charset="0"/>
                    <a:cs typeface="Arial" charset="0"/>
                    <a:sym typeface="Arial" charset="0"/>
                  </a:rPr>
                  <a:t>227</a:t>
                </a:r>
              </a:p>
              <a:p>
                <a:r>
                  <a:rPr lang="en-US" sz="1600" b="1">
                    <a:solidFill>
                      <a:schemeClr val="tx1"/>
                    </a:solidFill>
                    <a:latin typeface="Arial" charset="0"/>
                    <a:cs typeface="Arial" charset="0"/>
                    <a:sym typeface="Arial" charset="0"/>
                  </a:rPr>
                  <a:t>100%</a:t>
                </a:r>
              </a:p>
            </p:txBody>
          </p:sp>
        </p:grpSp>
        <p:grpSp>
          <p:nvGrpSpPr>
            <p:cNvPr id="14" name="Group 40"/>
            <p:cNvGrpSpPr>
              <a:grpSpLocks/>
            </p:cNvGrpSpPr>
            <p:nvPr/>
          </p:nvGrpSpPr>
          <p:grpSpPr bwMode="auto">
            <a:xfrm>
              <a:off x="295" y="912"/>
              <a:ext cx="800" cy="800"/>
              <a:chOff x="0" y="0"/>
              <a:chExt cx="800" cy="800"/>
            </a:xfrm>
          </p:grpSpPr>
          <p:sp>
            <p:nvSpPr>
              <p:cNvPr id="242737" name="Rectangle 41"/>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38" name="Rectangle 42"/>
              <p:cNvSpPr>
                <a:spLocks/>
              </p:cNvSpPr>
              <p:nvPr/>
            </p:nvSpPr>
            <p:spPr bwMode="auto">
              <a:xfrm>
                <a:off x="18" y="44"/>
                <a:ext cx="776" cy="712"/>
              </a:xfrm>
              <a:prstGeom prst="rect">
                <a:avLst/>
              </a:prstGeom>
              <a:noFill/>
              <a:ln w="9525">
                <a:noFill/>
                <a:miter lim="800000"/>
                <a:headEnd/>
                <a:tailEnd/>
              </a:ln>
            </p:spPr>
            <p:txBody>
              <a:bodyPr wrap="none" lIns="0" tIns="0" rIns="0" bIns="0" anchor="ctr">
                <a:spAutoFit/>
              </a:bodyPr>
              <a:lstStyle/>
              <a:p>
                <a:r>
                  <a:rPr lang="en-US" sz="1600" b="1">
                    <a:solidFill>
                      <a:schemeClr val="tx1"/>
                    </a:solidFill>
                    <a:latin typeface="Arial" charset="0"/>
                    <a:cs typeface="Arial" charset="0"/>
                    <a:sym typeface="Arial" charset="0"/>
                  </a:rPr>
                  <a:t>took no</a:t>
                </a:r>
              </a:p>
              <a:p>
                <a:r>
                  <a:rPr lang="en-US" sz="1600" b="1">
                    <a:solidFill>
                      <a:schemeClr val="tx1"/>
                    </a:solidFill>
                    <a:latin typeface="Arial" charset="0"/>
                    <a:cs typeface="Arial" charset="0"/>
                    <a:sym typeface="Arial" charset="0"/>
                  </a:rPr>
                  <a:t>more writing</a:t>
                </a:r>
              </a:p>
              <a:p>
                <a:r>
                  <a:rPr lang="en-US" sz="1600" b="1">
                    <a:solidFill>
                      <a:schemeClr val="tx1"/>
                    </a:solidFill>
                    <a:latin typeface="Arial" charset="0"/>
                    <a:cs typeface="Arial" charset="0"/>
                    <a:sym typeface="Arial" charset="0"/>
                  </a:rPr>
                  <a:t>courses</a:t>
                </a:r>
              </a:p>
              <a:p>
                <a:r>
                  <a:rPr lang="en-US" sz="1600" b="1">
                    <a:solidFill>
                      <a:schemeClr val="tx1"/>
                    </a:solidFill>
                    <a:latin typeface="Arial" charset="0"/>
                    <a:cs typeface="Arial" charset="0"/>
                    <a:sym typeface="Arial" charset="0"/>
                  </a:rPr>
                  <a:t>0</a:t>
                </a:r>
              </a:p>
              <a:p>
                <a:r>
                  <a:rPr lang="en-US" sz="1600" b="1">
                    <a:solidFill>
                      <a:schemeClr val="tx1"/>
                    </a:solidFill>
                    <a:latin typeface="Arial" charset="0"/>
                    <a:cs typeface="Arial" charset="0"/>
                    <a:sym typeface="Arial" charset="0"/>
                  </a:rPr>
                  <a:t>0%</a:t>
                </a:r>
              </a:p>
            </p:txBody>
          </p:sp>
        </p:grpSp>
        <p:sp>
          <p:nvSpPr>
            <p:cNvPr id="242734" name="Line 43"/>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lstStyle/>
            <a:p>
              <a:endParaRPr lang="en-US"/>
            </a:p>
          </p:txBody>
        </p:sp>
        <p:sp>
          <p:nvSpPr>
            <p:cNvPr id="242735" name="Line 44"/>
            <p:cNvSpPr>
              <a:spLocks noChangeShapeType="1"/>
            </p:cNvSpPr>
            <p:nvPr/>
          </p:nvSpPr>
          <p:spPr bwMode="auto">
            <a:xfrm>
              <a:off x="159" y="1288"/>
              <a:ext cx="227" cy="1"/>
            </a:xfrm>
            <a:prstGeom prst="line">
              <a:avLst/>
            </a:prstGeom>
            <a:noFill/>
            <a:ln w="57150">
              <a:solidFill>
                <a:srgbClr val="8DB01D"/>
              </a:solidFill>
              <a:round/>
              <a:headEnd/>
              <a:tailEnd/>
            </a:ln>
          </p:spPr>
          <p:txBody>
            <a:bodyPr lIns="0" tIns="0" rIns="0" bIns="0"/>
            <a:lstStyle/>
            <a:p>
              <a:endParaRPr lang="en-US"/>
            </a:p>
          </p:txBody>
        </p:sp>
        <p:sp>
          <p:nvSpPr>
            <p:cNvPr id="242736" name="Line 45"/>
            <p:cNvSpPr>
              <a:spLocks noChangeShapeType="1"/>
            </p:cNvSpPr>
            <p:nvPr/>
          </p:nvSpPr>
          <p:spPr bwMode="auto">
            <a:xfrm>
              <a:off x="168" y="384"/>
              <a:ext cx="1" cy="912"/>
            </a:xfrm>
            <a:prstGeom prst="line">
              <a:avLst/>
            </a:prstGeom>
            <a:noFill/>
            <a:ln w="57150">
              <a:solidFill>
                <a:srgbClr val="8DB01D"/>
              </a:solidFill>
              <a:round/>
              <a:headEnd/>
              <a:tailEnd/>
            </a:ln>
          </p:spPr>
          <p:txBody>
            <a:bodyPr lIns="0" tIns="0" rIns="0" bIns="0"/>
            <a:lstStyle/>
            <a:p>
              <a:endParaRPr lang="en-US"/>
            </a:p>
          </p:txBody>
        </p:sp>
      </p:grpSp>
      <p:grpSp>
        <p:nvGrpSpPr>
          <p:cNvPr id="15" name="Group 46"/>
          <p:cNvGrpSpPr>
            <a:grpSpLocks/>
          </p:cNvGrpSpPr>
          <p:nvPr/>
        </p:nvGrpSpPr>
        <p:grpSpPr bwMode="auto">
          <a:xfrm>
            <a:off x="2425700" y="3683000"/>
            <a:ext cx="1270000" cy="1270000"/>
            <a:chOff x="0" y="0"/>
            <a:chExt cx="800" cy="800"/>
          </a:xfrm>
        </p:grpSpPr>
        <p:grpSp>
          <p:nvGrpSpPr>
            <p:cNvPr id="16" name="Group 47"/>
            <p:cNvGrpSpPr>
              <a:grpSpLocks/>
            </p:cNvGrpSpPr>
            <p:nvPr/>
          </p:nvGrpSpPr>
          <p:grpSpPr bwMode="auto">
            <a:xfrm>
              <a:off x="0" y="0"/>
              <a:ext cx="800" cy="800"/>
              <a:chOff x="0" y="0"/>
              <a:chExt cx="800" cy="800"/>
            </a:xfrm>
          </p:grpSpPr>
          <p:sp>
            <p:nvSpPr>
              <p:cNvPr id="242731" name="Rectangle 48"/>
              <p:cNvSpPr>
                <a:spLocks/>
              </p:cNvSpPr>
              <p:nvPr/>
            </p:nvSpPr>
            <p:spPr bwMode="auto">
              <a:xfrm>
                <a:off x="0" y="0"/>
                <a:ext cx="800" cy="800"/>
              </a:xfrm>
              <a:prstGeom prst="rect">
                <a:avLst/>
              </a:prstGeom>
              <a:solidFill>
                <a:srgbClr val="8EB000"/>
              </a:solidFill>
              <a:ln w="25400">
                <a:noFill/>
                <a:miter lim="800000"/>
                <a:headEnd/>
                <a:tailEnd/>
              </a:ln>
            </p:spPr>
            <p:txBody>
              <a:bodyPr lIns="0" tIns="0" rIns="0" bIns="0"/>
              <a:lstStyle/>
              <a:p>
                <a:endParaRPr lang="en-US"/>
              </a:p>
            </p:txBody>
          </p:sp>
        </p:grpSp>
        <p:sp>
          <p:nvSpPr>
            <p:cNvPr id="242730" name="Rectangle 49"/>
            <p:cNvSpPr>
              <a:spLocks/>
            </p:cNvSpPr>
            <p:nvPr/>
          </p:nvSpPr>
          <p:spPr bwMode="auto">
            <a:xfrm>
              <a:off x="131" y="160"/>
              <a:ext cx="474" cy="465"/>
            </a:xfrm>
            <a:prstGeom prst="rect">
              <a:avLst/>
            </a:prstGeom>
            <a:noFill/>
            <a:ln w="12700">
              <a:noFill/>
              <a:miter lim="800000"/>
              <a:headEnd/>
              <a:tailEnd/>
            </a:ln>
          </p:spPr>
          <p:txBody>
            <a:bodyPr wrap="none" lIns="0" tIns="0" rIns="0" bIns="0">
              <a:spAutoFit/>
            </a:bodyPr>
            <a:lstStyle/>
            <a:p>
              <a:r>
                <a:rPr lang="en-US" sz="1600" b="1" dirty="0">
                  <a:solidFill>
                    <a:schemeClr val="tx1"/>
                  </a:solidFill>
                  <a:latin typeface="Arial" charset="0"/>
                  <a:cs typeface="Arial" charset="0"/>
                  <a:sym typeface="Arial" charset="0"/>
                </a:rPr>
                <a:t>took </a:t>
              </a:r>
              <a:r>
                <a:rPr lang="en-US" sz="1600" b="1" dirty="0" smtClean="0">
                  <a:solidFill>
                    <a:schemeClr val="tx1"/>
                  </a:solidFill>
                  <a:latin typeface="Arial" charset="0"/>
                  <a:cs typeface="Arial" charset="0"/>
                  <a:sym typeface="Arial" charset="0"/>
                </a:rPr>
                <a:t>99</a:t>
              </a:r>
              <a:endParaRPr lang="en-US" sz="1600" b="1" dirty="0">
                <a:solidFill>
                  <a:schemeClr val="tx1"/>
                </a:solidFill>
                <a:latin typeface="Arial" charset="0"/>
                <a:cs typeface="Arial" charset="0"/>
                <a:sym typeface="Arial" charset="0"/>
              </a:endParaRPr>
            </a:p>
            <a:p>
              <a:r>
                <a:rPr lang="en-US" sz="1600" b="1" dirty="0">
                  <a:solidFill>
                    <a:schemeClr val="tx1"/>
                  </a:solidFill>
                  <a:latin typeface="Arial" charset="0"/>
                  <a:cs typeface="Arial" charset="0"/>
                  <a:sym typeface="Arial" charset="0"/>
                </a:rPr>
                <a:t>2007-09</a:t>
              </a:r>
            </a:p>
            <a:p>
              <a:r>
                <a:rPr lang="en-US" sz="1600" b="1" dirty="0">
                  <a:solidFill>
                    <a:schemeClr val="tx1"/>
                  </a:solidFill>
                  <a:latin typeface="Arial" charset="0"/>
                  <a:cs typeface="Arial" charset="0"/>
                  <a:sym typeface="Arial" charset="0"/>
                </a:rPr>
                <a:t>227</a:t>
              </a:r>
            </a:p>
          </p:txBody>
        </p:sp>
      </p:grpSp>
      <p:grpSp>
        <p:nvGrpSpPr>
          <p:cNvPr id="17" name="Group 50"/>
          <p:cNvGrpSpPr>
            <a:grpSpLocks/>
          </p:cNvGrpSpPr>
          <p:nvPr/>
        </p:nvGrpSpPr>
        <p:grpSpPr bwMode="auto">
          <a:xfrm>
            <a:off x="6819900" y="266700"/>
            <a:ext cx="1714500" cy="2768600"/>
            <a:chOff x="0" y="0"/>
            <a:chExt cx="1080" cy="1744"/>
          </a:xfrm>
        </p:grpSpPr>
        <p:grpSp>
          <p:nvGrpSpPr>
            <p:cNvPr id="18" name="Group 51"/>
            <p:cNvGrpSpPr>
              <a:grpSpLocks/>
            </p:cNvGrpSpPr>
            <p:nvPr/>
          </p:nvGrpSpPr>
          <p:grpSpPr bwMode="auto">
            <a:xfrm>
              <a:off x="0" y="0"/>
              <a:ext cx="1080" cy="1744"/>
              <a:chOff x="0" y="0"/>
              <a:chExt cx="1080" cy="1744"/>
            </a:xfrm>
          </p:grpSpPr>
          <p:sp>
            <p:nvSpPr>
              <p:cNvPr id="242724" name="Rectangle 52"/>
              <p:cNvSpPr>
                <a:spLocks/>
              </p:cNvSpPr>
              <p:nvPr/>
            </p:nvSpPr>
            <p:spPr bwMode="auto">
              <a:xfrm>
                <a:off x="28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25" name="Rectangle 53"/>
              <p:cNvSpPr>
                <a:spLocks/>
              </p:cNvSpPr>
              <p:nvPr/>
            </p:nvSpPr>
            <p:spPr bwMode="auto">
              <a:xfrm>
                <a:off x="280" y="944"/>
                <a:ext cx="800" cy="800"/>
              </a:xfrm>
              <a:prstGeom prst="rect">
                <a:avLst/>
              </a:prstGeom>
              <a:solidFill>
                <a:srgbClr val="8EB000"/>
              </a:solidFill>
              <a:ln w="25400">
                <a:noFill/>
                <a:miter lim="800000"/>
                <a:headEnd/>
                <a:tailEnd/>
              </a:ln>
            </p:spPr>
            <p:txBody>
              <a:bodyPr lIns="0" tIns="0" rIns="0" bIns="0"/>
              <a:lstStyle/>
              <a:p>
                <a:endParaRPr lang="en-US"/>
              </a:p>
            </p:txBody>
          </p:sp>
          <p:sp>
            <p:nvSpPr>
              <p:cNvPr id="242726" name="Line 54"/>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lstStyle/>
              <a:p>
                <a:endParaRPr lang="en-US"/>
              </a:p>
            </p:txBody>
          </p:sp>
          <p:sp>
            <p:nvSpPr>
              <p:cNvPr id="242727" name="Line 55"/>
              <p:cNvSpPr>
                <a:spLocks noChangeShapeType="1"/>
              </p:cNvSpPr>
              <p:nvPr/>
            </p:nvSpPr>
            <p:spPr bwMode="auto">
              <a:xfrm>
                <a:off x="159" y="1288"/>
                <a:ext cx="227" cy="1"/>
              </a:xfrm>
              <a:prstGeom prst="line">
                <a:avLst/>
              </a:prstGeom>
              <a:noFill/>
              <a:ln w="57150">
                <a:solidFill>
                  <a:srgbClr val="8DB01D"/>
                </a:solidFill>
                <a:round/>
                <a:headEnd/>
                <a:tailEnd/>
              </a:ln>
            </p:spPr>
            <p:txBody>
              <a:bodyPr lIns="0" tIns="0" rIns="0" bIns="0"/>
              <a:lstStyle/>
              <a:p>
                <a:endParaRPr lang="en-US"/>
              </a:p>
            </p:txBody>
          </p:sp>
          <p:sp>
            <p:nvSpPr>
              <p:cNvPr id="242728" name="Line 56"/>
              <p:cNvSpPr>
                <a:spLocks noChangeShapeType="1"/>
              </p:cNvSpPr>
              <p:nvPr/>
            </p:nvSpPr>
            <p:spPr bwMode="auto">
              <a:xfrm>
                <a:off x="168" y="384"/>
                <a:ext cx="1" cy="912"/>
              </a:xfrm>
              <a:prstGeom prst="line">
                <a:avLst/>
              </a:prstGeom>
              <a:noFill/>
              <a:ln w="57150">
                <a:solidFill>
                  <a:srgbClr val="8DB01D"/>
                </a:solidFill>
                <a:round/>
                <a:headEnd/>
                <a:tailEnd/>
              </a:ln>
            </p:spPr>
            <p:txBody>
              <a:bodyPr lIns="0" tIns="0" rIns="0" bIns="0"/>
              <a:lstStyle/>
              <a:p>
                <a:endParaRPr lang="en-US"/>
              </a:p>
            </p:txBody>
          </p:sp>
        </p:grpSp>
        <p:sp>
          <p:nvSpPr>
            <p:cNvPr id="242722" name="Rectangle 57"/>
            <p:cNvSpPr>
              <a:spLocks/>
            </p:cNvSpPr>
            <p:nvPr/>
          </p:nvSpPr>
          <p:spPr bwMode="auto">
            <a:xfrm>
              <a:off x="395" y="124"/>
              <a:ext cx="592" cy="568"/>
            </a:xfrm>
            <a:prstGeom prst="rect">
              <a:avLst/>
            </a:prstGeom>
            <a:noFill/>
            <a:ln w="9525">
              <a:noFill/>
              <a:miter lim="800000"/>
              <a:headEnd/>
              <a:tailEnd/>
            </a:ln>
          </p:spPr>
          <p:txBody>
            <a:bodyPr wrap="none" lIns="0" tIns="0" rIns="0" bIns="0" anchor="ctr">
              <a:spAutoFit/>
            </a:bodyPr>
            <a:lstStyle/>
            <a:p>
              <a:r>
                <a:rPr lang="en-US" sz="1600" b="1">
                  <a:solidFill>
                    <a:schemeClr val="tx1"/>
                  </a:solidFill>
                  <a:latin typeface="Arial" charset="0"/>
                  <a:cs typeface="Arial" charset="0"/>
                  <a:sym typeface="Arial" charset="0"/>
                </a:rPr>
                <a:t>A, B, or C</a:t>
              </a:r>
            </a:p>
            <a:p>
              <a:r>
                <a:rPr lang="en-US" sz="1600" b="1">
                  <a:solidFill>
                    <a:schemeClr val="tx1"/>
                  </a:solidFill>
                  <a:latin typeface="Arial" charset="0"/>
                  <a:cs typeface="Arial" charset="0"/>
                  <a:sym typeface="Arial" charset="0"/>
                </a:rPr>
                <a:t>in 101</a:t>
              </a:r>
            </a:p>
            <a:p>
              <a:r>
                <a:rPr lang="en-US" sz="1600" b="1">
                  <a:solidFill>
                    <a:schemeClr val="tx1"/>
                  </a:solidFill>
                  <a:latin typeface="Arial" charset="0"/>
                  <a:cs typeface="Arial" charset="0"/>
                  <a:sym typeface="Arial" charset="0"/>
                </a:rPr>
                <a:t>279</a:t>
              </a:r>
            </a:p>
            <a:p>
              <a:r>
                <a:rPr lang="en-US" sz="1600" b="1">
                  <a:solidFill>
                    <a:schemeClr val="tx1"/>
                  </a:solidFill>
                  <a:latin typeface="Arial" charset="0"/>
                  <a:cs typeface="Arial" charset="0"/>
                  <a:sym typeface="Arial" charset="0"/>
                </a:rPr>
                <a:t>27%</a:t>
              </a:r>
            </a:p>
          </p:txBody>
        </p:sp>
        <p:sp>
          <p:nvSpPr>
            <p:cNvPr id="242723" name="Rectangle 58"/>
            <p:cNvSpPr>
              <a:spLocks/>
            </p:cNvSpPr>
            <p:nvPr/>
          </p:nvSpPr>
          <p:spPr bwMode="auto">
            <a:xfrm>
              <a:off x="310" y="1052"/>
              <a:ext cx="697" cy="568"/>
            </a:xfrm>
            <a:prstGeom prst="rect">
              <a:avLst/>
            </a:prstGeom>
            <a:noFill/>
            <a:ln w="9525">
              <a:noFill/>
              <a:miter lim="800000"/>
              <a:headEnd/>
              <a:tailEnd/>
            </a:ln>
          </p:spPr>
          <p:txBody>
            <a:bodyPr wrap="none" lIns="0" tIns="0" rIns="0" bIns="0" anchor="ctr">
              <a:spAutoFit/>
            </a:bodyPr>
            <a:lstStyle/>
            <a:p>
              <a:r>
                <a:rPr lang="en-US" sz="1600" b="1" dirty="0">
                  <a:solidFill>
                    <a:schemeClr val="tx1"/>
                  </a:solidFill>
                  <a:latin typeface="Arial" charset="0"/>
                  <a:cs typeface="Arial" charset="0"/>
                  <a:sym typeface="Arial" charset="0"/>
                </a:rPr>
                <a:t>D, F. I, or W</a:t>
              </a:r>
            </a:p>
            <a:p>
              <a:r>
                <a:rPr lang="en-US" sz="1600" b="1" dirty="0">
                  <a:solidFill>
                    <a:schemeClr val="tx1"/>
                  </a:solidFill>
                  <a:latin typeface="Arial" charset="0"/>
                  <a:cs typeface="Arial" charset="0"/>
                  <a:sym typeface="Arial" charset="0"/>
                </a:rPr>
                <a:t>in 101</a:t>
              </a:r>
            </a:p>
            <a:p>
              <a:r>
                <a:rPr lang="en-US" sz="1600" b="1" dirty="0">
                  <a:solidFill>
                    <a:schemeClr val="tx1"/>
                  </a:solidFill>
                  <a:latin typeface="Arial" charset="0"/>
                  <a:cs typeface="Arial" charset="0"/>
                  <a:sym typeface="Arial" charset="0"/>
                </a:rPr>
                <a:t>104</a:t>
              </a:r>
            </a:p>
            <a:p>
              <a:r>
                <a:rPr lang="en-US" sz="1600" b="1" dirty="0">
                  <a:solidFill>
                    <a:schemeClr val="tx1"/>
                  </a:solidFill>
                  <a:latin typeface="Arial" charset="0"/>
                  <a:cs typeface="Arial" charset="0"/>
                  <a:sym typeface="Arial" charset="0"/>
                </a:rPr>
                <a:t>10%</a:t>
              </a:r>
            </a:p>
          </p:txBody>
        </p:sp>
      </p:grpSp>
      <p:grpSp>
        <p:nvGrpSpPr>
          <p:cNvPr id="19" name="Group 59"/>
          <p:cNvGrpSpPr>
            <a:grpSpLocks/>
          </p:cNvGrpSpPr>
          <p:nvPr/>
        </p:nvGrpSpPr>
        <p:grpSpPr bwMode="auto">
          <a:xfrm>
            <a:off x="6807200" y="3670300"/>
            <a:ext cx="1714500" cy="2768600"/>
            <a:chOff x="0" y="0"/>
            <a:chExt cx="1080" cy="1744"/>
          </a:xfrm>
        </p:grpSpPr>
        <p:grpSp>
          <p:nvGrpSpPr>
            <p:cNvPr id="20" name="Group 60"/>
            <p:cNvGrpSpPr>
              <a:grpSpLocks/>
            </p:cNvGrpSpPr>
            <p:nvPr/>
          </p:nvGrpSpPr>
          <p:grpSpPr bwMode="auto">
            <a:xfrm>
              <a:off x="0" y="0"/>
              <a:ext cx="1080" cy="1744"/>
              <a:chOff x="0" y="0"/>
              <a:chExt cx="1080" cy="1744"/>
            </a:xfrm>
          </p:grpSpPr>
          <p:sp>
            <p:nvSpPr>
              <p:cNvPr id="242716" name="Rectangle 61"/>
              <p:cNvSpPr>
                <a:spLocks/>
              </p:cNvSpPr>
              <p:nvPr/>
            </p:nvSpPr>
            <p:spPr bwMode="auto">
              <a:xfrm>
                <a:off x="280" y="0"/>
                <a:ext cx="800" cy="800"/>
              </a:xfrm>
              <a:prstGeom prst="rect">
                <a:avLst/>
              </a:prstGeom>
              <a:solidFill>
                <a:srgbClr val="8EB000"/>
              </a:solidFill>
              <a:ln w="25400">
                <a:noFill/>
                <a:miter lim="800000"/>
                <a:headEnd/>
                <a:tailEnd/>
              </a:ln>
            </p:spPr>
            <p:txBody>
              <a:bodyPr lIns="0" tIns="0" rIns="0" bIns="0"/>
              <a:lstStyle/>
              <a:p>
                <a:endParaRPr lang="en-US"/>
              </a:p>
            </p:txBody>
          </p:sp>
          <p:sp>
            <p:nvSpPr>
              <p:cNvPr id="242717" name="Rectangle 62"/>
              <p:cNvSpPr>
                <a:spLocks/>
              </p:cNvSpPr>
              <p:nvPr/>
            </p:nvSpPr>
            <p:spPr bwMode="auto">
              <a:xfrm>
                <a:off x="280" y="944"/>
                <a:ext cx="800" cy="800"/>
              </a:xfrm>
              <a:prstGeom prst="rect">
                <a:avLst/>
              </a:prstGeom>
              <a:solidFill>
                <a:srgbClr val="8EB000"/>
              </a:solidFill>
              <a:ln w="25400">
                <a:noFill/>
                <a:miter lim="800000"/>
                <a:headEnd/>
                <a:tailEnd/>
              </a:ln>
            </p:spPr>
            <p:txBody>
              <a:bodyPr lIns="0" tIns="0" rIns="0" bIns="0"/>
              <a:lstStyle/>
              <a:p>
                <a:endParaRPr lang="en-US"/>
              </a:p>
            </p:txBody>
          </p:sp>
          <p:sp>
            <p:nvSpPr>
              <p:cNvPr id="242718" name="Line 63"/>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lstStyle/>
              <a:p>
                <a:endParaRPr lang="en-US"/>
              </a:p>
            </p:txBody>
          </p:sp>
          <p:sp>
            <p:nvSpPr>
              <p:cNvPr id="242719" name="Line 64"/>
              <p:cNvSpPr>
                <a:spLocks noChangeShapeType="1"/>
              </p:cNvSpPr>
              <p:nvPr/>
            </p:nvSpPr>
            <p:spPr bwMode="auto">
              <a:xfrm>
                <a:off x="159" y="1288"/>
                <a:ext cx="227" cy="1"/>
              </a:xfrm>
              <a:prstGeom prst="line">
                <a:avLst/>
              </a:prstGeom>
              <a:noFill/>
              <a:ln w="57150">
                <a:solidFill>
                  <a:srgbClr val="8DB01D"/>
                </a:solidFill>
                <a:round/>
                <a:headEnd/>
                <a:tailEnd/>
              </a:ln>
            </p:spPr>
            <p:txBody>
              <a:bodyPr lIns="0" tIns="0" rIns="0" bIns="0"/>
              <a:lstStyle/>
              <a:p>
                <a:endParaRPr lang="en-US"/>
              </a:p>
            </p:txBody>
          </p:sp>
          <p:sp>
            <p:nvSpPr>
              <p:cNvPr id="242720" name="Line 65"/>
              <p:cNvSpPr>
                <a:spLocks noChangeShapeType="1"/>
              </p:cNvSpPr>
              <p:nvPr/>
            </p:nvSpPr>
            <p:spPr bwMode="auto">
              <a:xfrm>
                <a:off x="168" y="384"/>
                <a:ext cx="1" cy="912"/>
              </a:xfrm>
              <a:prstGeom prst="line">
                <a:avLst/>
              </a:prstGeom>
              <a:noFill/>
              <a:ln w="57150">
                <a:solidFill>
                  <a:srgbClr val="8DB01D"/>
                </a:solidFill>
                <a:round/>
                <a:headEnd/>
                <a:tailEnd/>
              </a:ln>
            </p:spPr>
            <p:txBody>
              <a:bodyPr lIns="0" tIns="0" rIns="0" bIns="0"/>
              <a:lstStyle/>
              <a:p>
                <a:endParaRPr lang="en-US"/>
              </a:p>
            </p:txBody>
          </p:sp>
        </p:grpSp>
        <p:sp>
          <p:nvSpPr>
            <p:cNvPr id="242714" name="Rectangle 66"/>
            <p:cNvSpPr>
              <a:spLocks/>
            </p:cNvSpPr>
            <p:nvPr/>
          </p:nvSpPr>
          <p:spPr bwMode="auto">
            <a:xfrm>
              <a:off x="403" y="132"/>
              <a:ext cx="592" cy="568"/>
            </a:xfrm>
            <a:prstGeom prst="rect">
              <a:avLst/>
            </a:prstGeom>
            <a:noFill/>
            <a:ln w="9525">
              <a:noFill/>
              <a:miter lim="800000"/>
              <a:headEnd/>
              <a:tailEnd/>
            </a:ln>
          </p:spPr>
          <p:txBody>
            <a:bodyPr wrap="none" lIns="0" tIns="0" rIns="0" bIns="0" anchor="ctr">
              <a:spAutoFit/>
            </a:bodyPr>
            <a:lstStyle/>
            <a:p>
              <a:r>
                <a:rPr lang="en-US" sz="1600" b="1">
                  <a:solidFill>
                    <a:schemeClr val="tx1"/>
                  </a:solidFill>
                  <a:latin typeface="Arial" charset="0"/>
                  <a:cs typeface="Arial" charset="0"/>
                  <a:sym typeface="Arial" charset="0"/>
                </a:rPr>
                <a:t>A, B, or C</a:t>
              </a:r>
            </a:p>
            <a:p>
              <a:r>
                <a:rPr lang="en-US" sz="1600" b="1">
                  <a:solidFill>
                    <a:schemeClr val="tx1"/>
                  </a:solidFill>
                  <a:latin typeface="Arial" charset="0"/>
                  <a:cs typeface="Arial" charset="0"/>
                  <a:sym typeface="Arial" charset="0"/>
                </a:rPr>
                <a:t>in 101</a:t>
              </a:r>
            </a:p>
            <a:p>
              <a:r>
                <a:rPr lang="en-US" sz="1600" b="1">
                  <a:solidFill>
                    <a:schemeClr val="tx1"/>
                  </a:solidFill>
                  <a:latin typeface="Arial" charset="0"/>
                  <a:cs typeface="Arial" charset="0"/>
                  <a:sym typeface="Arial" charset="0"/>
                </a:rPr>
                <a:t>142</a:t>
              </a:r>
            </a:p>
            <a:p>
              <a:r>
                <a:rPr lang="en-US" sz="1600" b="1">
                  <a:solidFill>
                    <a:schemeClr val="tx1"/>
                  </a:solidFill>
                  <a:latin typeface="Arial" charset="0"/>
                  <a:cs typeface="Arial" charset="0"/>
                  <a:sym typeface="Arial" charset="0"/>
                </a:rPr>
                <a:t>63%</a:t>
              </a:r>
            </a:p>
          </p:txBody>
        </p:sp>
        <p:sp>
          <p:nvSpPr>
            <p:cNvPr id="242715" name="Rectangle 67"/>
            <p:cNvSpPr>
              <a:spLocks/>
            </p:cNvSpPr>
            <p:nvPr/>
          </p:nvSpPr>
          <p:spPr bwMode="auto">
            <a:xfrm>
              <a:off x="331" y="1044"/>
              <a:ext cx="698" cy="568"/>
            </a:xfrm>
            <a:prstGeom prst="rect">
              <a:avLst/>
            </a:prstGeom>
            <a:noFill/>
            <a:ln w="9525">
              <a:noFill/>
              <a:miter lim="800000"/>
              <a:headEnd/>
              <a:tailEnd/>
            </a:ln>
          </p:spPr>
          <p:txBody>
            <a:bodyPr wrap="none" lIns="0" tIns="0" rIns="0" bIns="0" anchor="ctr">
              <a:spAutoFit/>
            </a:bodyPr>
            <a:lstStyle/>
            <a:p>
              <a:r>
                <a:rPr lang="en-US" sz="1600" b="1">
                  <a:solidFill>
                    <a:schemeClr val="tx1"/>
                  </a:solidFill>
                  <a:latin typeface="Arial" charset="0"/>
                  <a:cs typeface="Arial" charset="0"/>
                  <a:sym typeface="Arial" charset="0"/>
                </a:rPr>
                <a:t>D, F. I, or W</a:t>
              </a:r>
            </a:p>
            <a:p>
              <a:r>
                <a:rPr lang="en-US" sz="1600" b="1">
                  <a:solidFill>
                    <a:schemeClr val="tx1"/>
                  </a:solidFill>
                  <a:latin typeface="Arial" charset="0"/>
                  <a:cs typeface="Arial" charset="0"/>
                  <a:sym typeface="Arial" charset="0"/>
                </a:rPr>
                <a:t>in 101</a:t>
              </a:r>
            </a:p>
            <a:p>
              <a:r>
                <a:rPr lang="en-US" sz="1600" b="1">
                  <a:solidFill>
                    <a:schemeClr val="tx1"/>
                  </a:solidFill>
                  <a:latin typeface="Arial" charset="0"/>
                  <a:cs typeface="Arial" charset="0"/>
                  <a:sym typeface="Arial" charset="0"/>
                </a:rPr>
                <a:t>85</a:t>
              </a:r>
            </a:p>
            <a:p>
              <a:r>
                <a:rPr lang="en-US" sz="1600" b="1">
                  <a:solidFill>
                    <a:schemeClr val="tx1"/>
                  </a:solidFill>
                  <a:latin typeface="Arial" charset="0"/>
                  <a:cs typeface="Arial" charset="0"/>
                  <a:sym typeface="Arial" charset="0"/>
                </a:rPr>
                <a:t>37%</a:t>
              </a:r>
            </a:p>
          </p:txBody>
        </p:sp>
      </p:grpSp>
      <p:grpSp>
        <p:nvGrpSpPr>
          <p:cNvPr id="21" name="Group 68"/>
          <p:cNvGrpSpPr>
            <a:grpSpLocks/>
          </p:cNvGrpSpPr>
          <p:nvPr/>
        </p:nvGrpSpPr>
        <p:grpSpPr bwMode="auto">
          <a:xfrm>
            <a:off x="7239000" y="228600"/>
            <a:ext cx="1295400" cy="4673600"/>
            <a:chOff x="0" y="0"/>
            <a:chExt cx="816" cy="2944"/>
          </a:xfrm>
        </p:grpSpPr>
        <p:sp>
          <p:nvSpPr>
            <p:cNvPr id="242711" name="Rectangle 69"/>
            <p:cNvSpPr>
              <a:spLocks/>
            </p:cNvSpPr>
            <p:nvPr/>
          </p:nvSpPr>
          <p:spPr bwMode="auto">
            <a:xfrm>
              <a:off x="0" y="0"/>
              <a:ext cx="800" cy="800"/>
            </a:xfrm>
            <a:prstGeom prst="rect">
              <a:avLst/>
            </a:prstGeom>
            <a:noFill/>
            <a:ln w="76200">
              <a:solidFill>
                <a:srgbClr val="FF0000"/>
              </a:solidFill>
              <a:miter lim="800000"/>
              <a:headEnd/>
              <a:tailEnd/>
            </a:ln>
          </p:spPr>
          <p:txBody>
            <a:bodyPr lIns="0" tIns="0" rIns="0" bIns="0"/>
            <a:lstStyle/>
            <a:p>
              <a:endParaRPr lang="en-US"/>
            </a:p>
          </p:txBody>
        </p:sp>
        <p:sp>
          <p:nvSpPr>
            <p:cNvPr id="242712" name="Rectangle 70"/>
            <p:cNvSpPr>
              <a:spLocks/>
            </p:cNvSpPr>
            <p:nvPr/>
          </p:nvSpPr>
          <p:spPr bwMode="auto">
            <a:xfrm>
              <a:off x="16" y="2144"/>
              <a:ext cx="800" cy="800"/>
            </a:xfrm>
            <a:prstGeom prst="rect">
              <a:avLst/>
            </a:prstGeom>
            <a:noFill/>
            <a:ln w="76200">
              <a:solidFill>
                <a:srgbClr val="FF0000"/>
              </a:solidFill>
              <a:miter lim="800000"/>
              <a:headEnd/>
              <a:tailEnd/>
            </a:ln>
          </p:spPr>
          <p:txBody>
            <a:bodyPr lIns="0" tIns="0" rIns="0" bIns="0"/>
            <a:lstStyle/>
            <a:p>
              <a:endParaRPr lang="en-US"/>
            </a:p>
          </p:txBody>
        </p:sp>
      </p:grpSp>
      <p:grpSp>
        <p:nvGrpSpPr>
          <p:cNvPr id="22" name="Group 71"/>
          <p:cNvGrpSpPr>
            <a:grpSpLocks/>
          </p:cNvGrpSpPr>
          <p:nvPr/>
        </p:nvGrpSpPr>
        <p:grpSpPr bwMode="auto">
          <a:xfrm>
            <a:off x="3962400" y="1752600"/>
            <a:ext cx="2895600" cy="4673600"/>
            <a:chOff x="0" y="0"/>
            <a:chExt cx="1824" cy="2944"/>
          </a:xfrm>
        </p:grpSpPr>
        <p:sp>
          <p:nvSpPr>
            <p:cNvPr id="242707" name="Rectangle 72"/>
            <p:cNvSpPr>
              <a:spLocks/>
            </p:cNvSpPr>
            <p:nvPr/>
          </p:nvSpPr>
          <p:spPr bwMode="auto">
            <a:xfrm>
              <a:off x="16" y="0"/>
              <a:ext cx="800" cy="800"/>
            </a:xfrm>
            <a:prstGeom prst="rect">
              <a:avLst/>
            </a:prstGeom>
            <a:noFill/>
            <a:ln w="76200">
              <a:solidFill>
                <a:srgbClr val="FF0000"/>
              </a:solidFill>
              <a:miter lim="800000"/>
              <a:headEnd/>
              <a:tailEnd/>
            </a:ln>
          </p:spPr>
          <p:txBody>
            <a:bodyPr lIns="0" tIns="0" rIns="0" bIns="0"/>
            <a:lstStyle/>
            <a:p>
              <a:endParaRPr lang="en-US"/>
            </a:p>
          </p:txBody>
        </p:sp>
        <p:sp>
          <p:nvSpPr>
            <p:cNvPr id="242708" name="Rectangle 73"/>
            <p:cNvSpPr>
              <a:spLocks/>
            </p:cNvSpPr>
            <p:nvPr/>
          </p:nvSpPr>
          <p:spPr bwMode="auto">
            <a:xfrm>
              <a:off x="0" y="2144"/>
              <a:ext cx="800" cy="800"/>
            </a:xfrm>
            <a:prstGeom prst="rect">
              <a:avLst/>
            </a:prstGeom>
            <a:noFill/>
            <a:ln w="76200">
              <a:solidFill>
                <a:srgbClr val="FF0000"/>
              </a:solidFill>
              <a:miter lim="800000"/>
              <a:headEnd/>
              <a:tailEnd/>
            </a:ln>
          </p:spPr>
          <p:txBody>
            <a:bodyPr lIns="0" tIns="0" rIns="0" bIns="0"/>
            <a:lstStyle/>
            <a:p>
              <a:endParaRPr lang="en-US"/>
            </a:p>
          </p:txBody>
        </p:sp>
        <p:sp>
          <p:nvSpPr>
            <p:cNvPr id="242709" name="Rectangle 74"/>
            <p:cNvSpPr>
              <a:spLocks/>
            </p:cNvSpPr>
            <p:nvPr/>
          </p:nvSpPr>
          <p:spPr bwMode="auto">
            <a:xfrm>
              <a:off x="1024" y="0"/>
              <a:ext cx="800" cy="800"/>
            </a:xfrm>
            <a:prstGeom prst="rect">
              <a:avLst/>
            </a:prstGeom>
            <a:noFill/>
            <a:ln w="76200">
              <a:solidFill>
                <a:srgbClr val="FF0000"/>
              </a:solidFill>
              <a:miter lim="800000"/>
              <a:headEnd/>
              <a:tailEnd/>
            </a:ln>
          </p:spPr>
          <p:txBody>
            <a:bodyPr lIns="0" tIns="0" rIns="0" bIns="0"/>
            <a:lstStyle/>
            <a:p>
              <a:endParaRPr lang="en-US"/>
            </a:p>
          </p:txBody>
        </p:sp>
        <p:sp>
          <p:nvSpPr>
            <p:cNvPr id="242710" name="Rectangle 75"/>
            <p:cNvSpPr>
              <a:spLocks/>
            </p:cNvSpPr>
            <p:nvPr/>
          </p:nvSpPr>
          <p:spPr bwMode="auto">
            <a:xfrm>
              <a:off x="1008" y="2144"/>
              <a:ext cx="800" cy="800"/>
            </a:xfrm>
            <a:prstGeom prst="rect">
              <a:avLst/>
            </a:prstGeom>
            <a:noFill/>
            <a:ln w="76200">
              <a:solidFill>
                <a:srgbClr val="FF0000"/>
              </a:solidFill>
              <a:miter lim="800000"/>
              <a:headEnd/>
              <a:tailEnd/>
            </a:ln>
          </p:spPr>
          <p:txBody>
            <a:bodyPr lIns="0" tIns="0" rIns="0" bIns="0"/>
            <a:lstStyle/>
            <a:p>
              <a:endParaRPr lang="en-US"/>
            </a:p>
          </p:txBody>
        </p:sp>
      </p:grpSp>
      <p:grpSp>
        <p:nvGrpSpPr>
          <p:cNvPr id="23" name="Group 76"/>
          <p:cNvGrpSpPr>
            <a:grpSpLocks/>
          </p:cNvGrpSpPr>
          <p:nvPr/>
        </p:nvGrpSpPr>
        <p:grpSpPr bwMode="auto">
          <a:xfrm>
            <a:off x="3771900" y="2743200"/>
            <a:ext cx="3327400" cy="4406900"/>
            <a:chOff x="0" y="0"/>
            <a:chExt cx="2096" cy="2776"/>
          </a:xfrm>
        </p:grpSpPr>
        <p:pic>
          <p:nvPicPr>
            <p:cNvPr id="242703" name="Picture 77"/>
            <p:cNvPicPr>
              <a:picLocks noChangeArrowheads="1"/>
            </p:cNvPicPr>
            <p:nvPr/>
          </p:nvPicPr>
          <p:blipFill>
            <a:blip r:embed="rId2" cstate="print"/>
            <a:srcRect/>
            <a:stretch>
              <a:fillRect/>
            </a:stretch>
          </p:blipFill>
          <p:spPr bwMode="auto">
            <a:xfrm>
              <a:off x="0" y="0"/>
              <a:ext cx="2096" cy="640"/>
            </a:xfrm>
            <a:prstGeom prst="rect">
              <a:avLst/>
            </a:prstGeom>
            <a:noFill/>
            <a:ln w="12700">
              <a:noFill/>
              <a:miter lim="800000"/>
              <a:headEnd/>
              <a:tailEnd/>
            </a:ln>
          </p:spPr>
        </p:pic>
        <p:sp>
          <p:nvSpPr>
            <p:cNvPr id="242704" name="Rectangle 78"/>
            <p:cNvSpPr>
              <a:spLocks/>
            </p:cNvSpPr>
            <p:nvPr/>
          </p:nvSpPr>
          <p:spPr bwMode="auto">
            <a:xfrm>
              <a:off x="904" y="376"/>
              <a:ext cx="296" cy="160"/>
            </a:xfrm>
            <a:prstGeom prst="rect">
              <a:avLst/>
            </a:prstGeom>
            <a:noFill/>
            <a:ln w="12700">
              <a:noFill/>
              <a:miter lim="800000"/>
              <a:headEnd/>
              <a:tailEnd/>
            </a:ln>
          </p:spPr>
          <p:txBody>
            <a:bodyPr wrap="none" lIns="0" tIns="0" rIns="0" bIns="0">
              <a:spAutoFit/>
            </a:bodyPr>
            <a:lstStyle/>
            <a:p>
              <a:pPr algn="l"/>
              <a:r>
                <a:rPr lang="en-US" sz="1800" dirty="0">
                  <a:solidFill>
                    <a:schemeClr val="tx1"/>
                  </a:solidFill>
                  <a:latin typeface="Arial" charset="0"/>
                  <a:cs typeface="Arial" charset="0"/>
                  <a:sym typeface="Arial" charset="0"/>
                </a:rPr>
                <a:t>54%</a:t>
              </a:r>
            </a:p>
          </p:txBody>
        </p:sp>
        <p:pic>
          <p:nvPicPr>
            <p:cNvPr id="242705" name="Picture 79"/>
            <p:cNvPicPr>
              <a:picLocks noChangeArrowheads="1"/>
            </p:cNvPicPr>
            <p:nvPr/>
          </p:nvPicPr>
          <p:blipFill>
            <a:blip r:embed="rId2" cstate="print"/>
            <a:srcRect/>
            <a:stretch>
              <a:fillRect/>
            </a:stretch>
          </p:blipFill>
          <p:spPr bwMode="auto">
            <a:xfrm>
              <a:off x="0" y="2136"/>
              <a:ext cx="2096" cy="640"/>
            </a:xfrm>
            <a:prstGeom prst="rect">
              <a:avLst/>
            </a:prstGeom>
            <a:noFill/>
            <a:ln w="12700">
              <a:noFill/>
              <a:miter lim="800000"/>
              <a:headEnd/>
              <a:tailEnd/>
            </a:ln>
          </p:spPr>
        </p:pic>
        <p:sp>
          <p:nvSpPr>
            <p:cNvPr id="242706" name="Rectangle 80"/>
            <p:cNvSpPr>
              <a:spLocks/>
            </p:cNvSpPr>
            <p:nvPr/>
          </p:nvSpPr>
          <p:spPr bwMode="auto">
            <a:xfrm>
              <a:off x="1184" y="2360"/>
              <a:ext cx="296" cy="160"/>
            </a:xfrm>
            <a:prstGeom prst="rect">
              <a:avLst/>
            </a:prstGeom>
            <a:noFill/>
            <a:ln w="12700">
              <a:noFill/>
              <a:miter lim="800000"/>
              <a:headEnd/>
              <a:tailEnd/>
            </a:ln>
          </p:spPr>
          <p:txBody>
            <a:bodyPr wrap="none" lIns="0" tIns="0" rIns="0" bIns="0">
              <a:spAutoFit/>
            </a:bodyPr>
            <a:lstStyle/>
            <a:p>
              <a:pPr algn="l"/>
              <a:r>
                <a:rPr lang="en-US" sz="1800">
                  <a:solidFill>
                    <a:schemeClr val="tx1"/>
                  </a:solidFill>
                  <a:latin typeface="Arial" charset="0"/>
                  <a:cs typeface="Arial" charset="0"/>
                  <a:sym typeface="Arial" charset="0"/>
                </a:rPr>
                <a:t>23%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4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1"/>
          <p:cNvPicPr>
            <a:picLocks noChangeArrowheads="1"/>
          </p:cNvPicPr>
          <p:nvPr/>
        </p:nvPicPr>
        <p:blipFill>
          <a:blip r:embed="rId2" cstate="print"/>
          <a:srcRect/>
          <a:stretch>
            <a:fillRect/>
          </a:stretch>
        </p:blipFill>
        <p:spPr bwMode="auto">
          <a:xfrm>
            <a:off x="7885113" y="5862638"/>
            <a:ext cx="855662" cy="677862"/>
          </a:xfrm>
          <a:prstGeom prst="rect">
            <a:avLst/>
          </a:prstGeom>
          <a:noFill/>
          <a:ln w="12700">
            <a:noFill/>
            <a:miter lim="800000"/>
            <a:headEnd/>
            <a:tailEnd/>
          </a:ln>
        </p:spPr>
      </p:pic>
      <p:pic>
        <p:nvPicPr>
          <p:cNvPr id="287747" name="Picture 2"/>
          <p:cNvPicPr>
            <a:picLocks noChangeArrowheads="1"/>
          </p:cNvPicPr>
          <p:nvPr/>
        </p:nvPicPr>
        <p:blipFill>
          <a:blip r:embed="rId3" cstate="print"/>
          <a:srcRect/>
          <a:stretch>
            <a:fillRect/>
          </a:stretch>
        </p:blipFill>
        <p:spPr bwMode="auto">
          <a:xfrm>
            <a:off x="7381875" y="5842000"/>
            <a:ext cx="877888" cy="696913"/>
          </a:xfrm>
          <a:prstGeom prst="rect">
            <a:avLst/>
          </a:prstGeom>
          <a:noFill/>
          <a:ln w="12700">
            <a:noFill/>
            <a:miter lim="800000"/>
            <a:headEnd/>
            <a:tailEnd/>
          </a:ln>
        </p:spPr>
      </p:pic>
      <p:pic>
        <p:nvPicPr>
          <p:cNvPr id="287748" name="Picture 3"/>
          <p:cNvPicPr>
            <a:picLocks noChangeArrowheads="1"/>
          </p:cNvPicPr>
          <p:nvPr/>
        </p:nvPicPr>
        <p:blipFill>
          <a:blip r:embed="rId4" cstate="print"/>
          <a:srcRect/>
          <a:stretch>
            <a:fillRect/>
          </a:stretch>
        </p:blipFill>
        <p:spPr bwMode="auto">
          <a:xfrm>
            <a:off x="6883400" y="5849938"/>
            <a:ext cx="828675" cy="685800"/>
          </a:xfrm>
          <a:prstGeom prst="rect">
            <a:avLst/>
          </a:prstGeom>
          <a:noFill/>
          <a:ln w="12700">
            <a:noFill/>
            <a:miter lim="800000"/>
            <a:headEnd/>
            <a:tailEnd/>
          </a:ln>
        </p:spPr>
      </p:pic>
      <p:sp>
        <p:nvSpPr>
          <p:cNvPr id="287749" name="Rectangle 4"/>
          <p:cNvSpPr>
            <a:spLocks/>
          </p:cNvSpPr>
          <p:nvPr/>
        </p:nvSpPr>
        <p:spPr bwMode="auto">
          <a:xfrm>
            <a:off x="7137400" y="6121400"/>
            <a:ext cx="252413" cy="330200"/>
          </a:xfrm>
          <a:prstGeom prst="rect">
            <a:avLst/>
          </a:prstGeom>
          <a:noFill/>
          <a:ln w="12700">
            <a:noFill/>
            <a:miter lim="800000"/>
            <a:headEnd/>
            <a:tailEnd/>
          </a:ln>
        </p:spPr>
        <p:txBody>
          <a:bodyPr wrap="none" lIns="38100" tIns="38100" rIns="38100" bIns="38100">
            <a:spAutoFit/>
          </a:bodyPr>
          <a:lstStyle/>
          <a:p>
            <a:pPr algn="l"/>
            <a:r>
              <a:rPr lang="en-US" sz="1800" b="1">
                <a:solidFill>
                  <a:srgbClr val="FFFFFF"/>
                </a:solidFill>
                <a:latin typeface="Arial" charset="0"/>
                <a:cs typeface="Arial" charset="0"/>
                <a:sym typeface="Arial" charset="0"/>
              </a:rPr>
              <a:t>A</a:t>
            </a:r>
          </a:p>
        </p:txBody>
      </p:sp>
      <p:sp>
        <p:nvSpPr>
          <p:cNvPr id="287750" name="Rectangle 5"/>
          <p:cNvSpPr>
            <a:spLocks/>
          </p:cNvSpPr>
          <p:nvPr/>
        </p:nvSpPr>
        <p:spPr bwMode="auto">
          <a:xfrm>
            <a:off x="7683500" y="6121400"/>
            <a:ext cx="227013" cy="330200"/>
          </a:xfrm>
          <a:prstGeom prst="rect">
            <a:avLst/>
          </a:prstGeom>
          <a:noFill/>
          <a:ln w="12700">
            <a:noFill/>
            <a:miter lim="800000"/>
            <a:headEnd/>
            <a:tailEnd/>
          </a:ln>
        </p:spPr>
        <p:txBody>
          <a:bodyPr wrap="none" lIns="38100" tIns="38100" rIns="38100" bIns="38100">
            <a:spAutoFit/>
          </a:bodyPr>
          <a:lstStyle/>
          <a:p>
            <a:pPr algn="l"/>
            <a:r>
              <a:rPr lang="en-US" sz="1800" b="1">
                <a:solidFill>
                  <a:srgbClr val="FFFFFF"/>
                </a:solidFill>
                <a:latin typeface="Arial" charset="0"/>
                <a:cs typeface="Arial" charset="0"/>
                <a:sym typeface="Arial" charset="0"/>
              </a:rPr>
              <a:t>L</a:t>
            </a:r>
          </a:p>
        </p:txBody>
      </p:sp>
      <p:sp>
        <p:nvSpPr>
          <p:cNvPr id="287751" name="Rectangle 6"/>
          <p:cNvSpPr>
            <a:spLocks/>
          </p:cNvSpPr>
          <p:nvPr/>
        </p:nvSpPr>
        <p:spPr bwMode="auto">
          <a:xfrm>
            <a:off x="8204200" y="6121400"/>
            <a:ext cx="241300" cy="330200"/>
          </a:xfrm>
          <a:prstGeom prst="rect">
            <a:avLst/>
          </a:prstGeom>
          <a:noFill/>
          <a:ln w="12700">
            <a:noFill/>
            <a:miter lim="800000"/>
            <a:headEnd/>
            <a:tailEnd/>
          </a:ln>
        </p:spPr>
        <p:txBody>
          <a:bodyPr wrap="none" lIns="38100" tIns="38100" rIns="38100" bIns="38100">
            <a:spAutoFit/>
          </a:bodyPr>
          <a:lstStyle/>
          <a:p>
            <a:pPr algn="l"/>
            <a:r>
              <a:rPr lang="en-US" sz="1800" b="1">
                <a:solidFill>
                  <a:srgbClr val="FFFFFF"/>
                </a:solidFill>
                <a:latin typeface="Arial" charset="0"/>
                <a:cs typeface="Arial" charset="0"/>
                <a:sym typeface="Arial" charset="0"/>
              </a:rPr>
              <a:t>P</a:t>
            </a:r>
          </a:p>
        </p:txBody>
      </p:sp>
      <p:sp>
        <p:nvSpPr>
          <p:cNvPr id="287752" name="Rectangle 7"/>
          <p:cNvSpPr>
            <a:spLocks/>
          </p:cNvSpPr>
          <p:nvPr/>
        </p:nvSpPr>
        <p:spPr bwMode="auto">
          <a:xfrm>
            <a:off x="6527800" y="6553200"/>
            <a:ext cx="2667000" cy="254000"/>
          </a:xfrm>
          <a:prstGeom prst="rect">
            <a:avLst/>
          </a:prstGeom>
          <a:noFill/>
          <a:ln w="12700">
            <a:noFill/>
            <a:miter lim="800000"/>
            <a:headEnd/>
            <a:tailEnd/>
          </a:ln>
        </p:spPr>
        <p:txBody>
          <a:bodyPr lIns="38100" tIns="38100" rIns="38100" bIns="38100"/>
          <a:lstStyle/>
          <a:p>
            <a:pPr algn="l"/>
            <a:r>
              <a:rPr lang="en-US" sz="1200">
                <a:solidFill>
                  <a:schemeClr val="tx1"/>
                </a:solidFill>
                <a:latin typeface="Arial" charset="0"/>
                <a:cs typeface="Arial" charset="0"/>
                <a:sym typeface="Arial" charset="0"/>
              </a:rPr>
              <a:t>The Accelerated Learning  Project</a:t>
            </a:r>
          </a:p>
        </p:txBody>
      </p:sp>
      <p:sp>
        <p:nvSpPr>
          <p:cNvPr id="287753" name="Line 8"/>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lstStyle/>
          <a:p>
            <a:endParaRPr lang="en-US"/>
          </a:p>
        </p:txBody>
      </p:sp>
      <p:sp>
        <p:nvSpPr>
          <p:cNvPr id="287754" name="Rectangle 9"/>
          <p:cNvSpPr>
            <a:spLocks/>
          </p:cNvSpPr>
          <p:nvPr/>
        </p:nvSpPr>
        <p:spPr bwMode="auto">
          <a:xfrm>
            <a:off x="812800" y="349250"/>
            <a:ext cx="7721600" cy="342900"/>
          </a:xfrm>
          <a:prstGeom prst="rect">
            <a:avLst/>
          </a:prstGeom>
          <a:noFill/>
          <a:ln w="9525">
            <a:noFill/>
            <a:miter lim="800000"/>
            <a:headEnd/>
            <a:tailEnd/>
          </a:ln>
        </p:spPr>
        <p:txBody>
          <a:bodyPr lIns="0" tIns="0" rIns="0" bIns="0" anchor="ctr"/>
          <a:lstStyle/>
          <a:p>
            <a:r>
              <a:rPr lang="en-US" sz="2400" b="1">
                <a:solidFill>
                  <a:schemeClr val="tx1"/>
                </a:solidFill>
                <a:latin typeface="Arial" charset="0"/>
                <a:cs typeface="Arial" charset="0"/>
                <a:sym typeface="Arial" charset="0"/>
              </a:rPr>
              <a:t>Critical Features of ALP </a:t>
            </a:r>
          </a:p>
        </p:txBody>
      </p:sp>
      <p:grpSp>
        <p:nvGrpSpPr>
          <p:cNvPr id="2" name="Group 10"/>
          <p:cNvGrpSpPr>
            <a:grpSpLocks/>
          </p:cNvGrpSpPr>
          <p:nvPr/>
        </p:nvGrpSpPr>
        <p:grpSpPr bwMode="auto">
          <a:xfrm>
            <a:off x="3198813" y="1257300"/>
            <a:ext cx="3314700" cy="4432300"/>
            <a:chOff x="0" y="0"/>
            <a:chExt cx="2087" cy="2792"/>
          </a:xfrm>
        </p:grpSpPr>
        <p:sp>
          <p:nvSpPr>
            <p:cNvPr id="287756" name="Rectangle 11"/>
            <p:cNvSpPr>
              <a:spLocks/>
            </p:cNvSpPr>
            <p:nvPr/>
          </p:nvSpPr>
          <p:spPr bwMode="auto">
            <a:xfrm>
              <a:off x="0" y="0"/>
              <a:ext cx="2073" cy="160"/>
            </a:xfrm>
            <a:prstGeom prst="rect">
              <a:avLst/>
            </a:prstGeom>
            <a:noFill/>
            <a:ln w="12700">
              <a:noFill/>
              <a:miter lim="800000"/>
              <a:headEnd/>
              <a:tailEnd/>
            </a:ln>
          </p:spPr>
          <p:txBody>
            <a:bodyPr wrap="none" lIns="0" tIns="0" rIns="0" bIns="0">
              <a:spAutoFit/>
            </a:bodyPr>
            <a:lstStyle/>
            <a:p>
              <a:pPr algn="l">
                <a:buSzPct val="128000"/>
                <a:buFontTx/>
                <a:buBlip>
                  <a:blip r:embed="rId5"/>
                </a:buBlip>
                <a:tabLst>
                  <a:tab pos="914400" algn="l"/>
                </a:tabLst>
              </a:pPr>
              <a:r>
                <a:rPr lang="en-US" sz="1800">
                  <a:solidFill>
                    <a:schemeClr val="tx1"/>
                  </a:solidFill>
                  <a:latin typeface="Arial" charset="0"/>
                  <a:cs typeface="Arial" charset="0"/>
                  <a:sym typeface="Arial" charset="0"/>
                </a:rPr>
                <a:t> mainstreamed into ENGL 101</a:t>
              </a:r>
            </a:p>
          </p:txBody>
        </p:sp>
        <p:sp>
          <p:nvSpPr>
            <p:cNvPr id="287757" name="Rectangle 12"/>
            <p:cNvSpPr>
              <a:spLocks/>
            </p:cNvSpPr>
            <p:nvPr/>
          </p:nvSpPr>
          <p:spPr bwMode="auto">
            <a:xfrm>
              <a:off x="0" y="1872"/>
              <a:ext cx="1878" cy="160"/>
            </a:xfrm>
            <a:prstGeom prst="rect">
              <a:avLst/>
            </a:prstGeom>
            <a:noFill/>
            <a:ln w="12700">
              <a:noFill/>
              <a:miter lim="800000"/>
              <a:headEnd/>
              <a:tailEnd/>
            </a:ln>
          </p:spPr>
          <p:txBody>
            <a:bodyPr wrap="none" lIns="0" tIns="0" rIns="0" bIns="0">
              <a:spAutoFit/>
            </a:bodyPr>
            <a:lstStyle/>
            <a:p>
              <a:pPr algn="l">
                <a:buSzPct val="128000"/>
                <a:buFontTx/>
                <a:buBlip>
                  <a:blip r:embed="rId5"/>
                </a:buBlip>
                <a:tabLst>
                  <a:tab pos="914400" algn="l"/>
                </a:tabLst>
              </a:pPr>
              <a:r>
                <a:rPr lang="en-US" sz="1800">
                  <a:solidFill>
                    <a:schemeClr val="tx1"/>
                  </a:solidFill>
                  <a:latin typeface="Arial" charset="0"/>
                  <a:cs typeface="Arial" charset="0"/>
                  <a:sym typeface="Arial" charset="0"/>
                </a:rPr>
                <a:t> exposure to strong writers </a:t>
              </a:r>
            </a:p>
          </p:txBody>
        </p:sp>
        <p:sp>
          <p:nvSpPr>
            <p:cNvPr id="287758" name="Rectangle 13"/>
            <p:cNvSpPr>
              <a:spLocks/>
            </p:cNvSpPr>
            <p:nvPr/>
          </p:nvSpPr>
          <p:spPr bwMode="auto">
            <a:xfrm>
              <a:off x="0" y="1136"/>
              <a:ext cx="1182" cy="160"/>
            </a:xfrm>
            <a:prstGeom prst="rect">
              <a:avLst/>
            </a:prstGeom>
            <a:noFill/>
            <a:ln w="12700">
              <a:noFill/>
              <a:miter lim="800000"/>
              <a:headEnd/>
              <a:tailEnd/>
            </a:ln>
          </p:spPr>
          <p:txBody>
            <a:bodyPr wrap="none" lIns="0" tIns="0" rIns="0" bIns="0">
              <a:spAutoFit/>
            </a:bodyPr>
            <a:lstStyle/>
            <a:p>
              <a:pPr algn="l">
                <a:buSzPct val="128000"/>
                <a:buFontTx/>
                <a:buBlip>
                  <a:blip r:embed="rId5"/>
                </a:buBlip>
                <a:tabLst>
                  <a:tab pos="914400" algn="l"/>
                </a:tabLst>
              </a:pPr>
              <a:r>
                <a:rPr lang="en-US" sz="1800">
                  <a:solidFill>
                    <a:schemeClr val="tx1"/>
                  </a:solidFill>
                  <a:latin typeface="Arial" charset="0"/>
                  <a:cs typeface="Arial" charset="0"/>
                  <a:sym typeface="Arial" charset="0"/>
                </a:rPr>
                <a:t> small class size</a:t>
              </a:r>
            </a:p>
          </p:txBody>
        </p:sp>
        <p:sp>
          <p:nvSpPr>
            <p:cNvPr id="287759" name="Rectangle 14"/>
            <p:cNvSpPr>
              <a:spLocks/>
            </p:cNvSpPr>
            <p:nvPr/>
          </p:nvSpPr>
          <p:spPr bwMode="auto">
            <a:xfrm>
              <a:off x="0" y="392"/>
              <a:ext cx="1566" cy="160"/>
            </a:xfrm>
            <a:prstGeom prst="rect">
              <a:avLst/>
            </a:prstGeom>
            <a:noFill/>
            <a:ln w="12700">
              <a:noFill/>
              <a:miter lim="800000"/>
              <a:headEnd/>
              <a:tailEnd/>
            </a:ln>
          </p:spPr>
          <p:txBody>
            <a:bodyPr wrap="none" lIns="0" tIns="0" rIns="0" bIns="0">
              <a:spAutoFit/>
            </a:bodyPr>
            <a:lstStyle/>
            <a:p>
              <a:pPr algn="l">
                <a:buSzPct val="128000"/>
                <a:buFontTx/>
                <a:buBlip>
                  <a:blip r:embed="rId5"/>
                </a:buBlip>
                <a:tabLst>
                  <a:tab pos="914400" algn="l"/>
                </a:tabLst>
              </a:pPr>
              <a:r>
                <a:rPr lang="en-US" sz="1800">
                  <a:solidFill>
                    <a:schemeClr val="tx1"/>
                  </a:solidFill>
                  <a:latin typeface="Arial" charset="0"/>
                  <a:cs typeface="Arial" charset="0"/>
                  <a:sym typeface="Arial" charset="0"/>
                </a:rPr>
                <a:t> membership in cohort</a:t>
              </a:r>
            </a:p>
          </p:txBody>
        </p:sp>
        <p:sp>
          <p:nvSpPr>
            <p:cNvPr id="287760" name="Rectangle 15"/>
            <p:cNvSpPr>
              <a:spLocks/>
            </p:cNvSpPr>
            <p:nvPr/>
          </p:nvSpPr>
          <p:spPr bwMode="auto">
            <a:xfrm>
              <a:off x="0" y="1528"/>
              <a:ext cx="1550" cy="160"/>
            </a:xfrm>
            <a:prstGeom prst="rect">
              <a:avLst/>
            </a:prstGeom>
            <a:noFill/>
            <a:ln w="12700">
              <a:noFill/>
              <a:miter lim="800000"/>
              <a:headEnd/>
              <a:tailEnd/>
            </a:ln>
          </p:spPr>
          <p:txBody>
            <a:bodyPr wrap="none" lIns="0" tIns="0" rIns="0" bIns="0">
              <a:spAutoFit/>
            </a:bodyPr>
            <a:lstStyle/>
            <a:p>
              <a:pPr algn="l">
                <a:buSzPct val="128000"/>
                <a:buFontTx/>
                <a:buBlip>
                  <a:blip r:embed="rId5"/>
                </a:buBlip>
                <a:tabLst>
                  <a:tab pos="914400" algn="l"/>
                </a:tabLst>
              </a:pPr>
              <a:r>
                <a:rPr lang="en-US" sz="1800">
                  <a:solidFill>
                    <a:schemeClr val="tx1"/>
                  </a:solidFill>
                  <a:latin typeface="Arial" charset="0"/>
                  <a:cs typeface="Arial" charset="0"/>
                  <a:sym typeface="Arial" charset="0"/>
                </a:rPr>
                <a:t> shortening of pipeline</a:t>
              </a:r>
            </a:p>
          </p:txBody>
        </p:sp>
        <p:sp>
          <p:nvSpPr>
            <p:cNvPr id="287761" name="Rectangle 16"/>
            <p:cNvSpPr>
              <a:spLocks/>
            </p:cNvSpPr>
            <p:nvPr/>
          </p:nvSpPr>
          <p:spPr bwMode="auto">
            <a:xfrm>
              <a:off x="0" y="2632"/>
              <a:ext cx="2031" cy="160"/>
            </a:xfrm>
            <a:prstGeom prst="rect">
              <a:avLst/>
            </a:prstGeom>
            <a:noFill/>
            <a:ln w="12700">
              <a:noFill/>
              <a:miter lim="800000"/>
              <a:headEnd/>
              <a:tailEnd/>
            </a:ln>
          </p:spPr>
          <p:txBody>
            <a:bodyPr wrap="none" lIns="0" tIns="0" rIns="0" bIns="0">
              <a:spAutoFit/>
            </a:bodyPr>
            <a:lstStyle/>
            <a:p>
              <a:pPr algn="l">
                <a:buSzPct val="128000"/>
                <a:buFontTx/>
                <a:buBlip>
                  <a:blip r:embed="rId5"/>
                </a:buBlip>
              </a:pPr>
              <a:r>
                <a:rPr lang="en-US" sz="1800">
                  <a:solidFill>
                    <a:schemeClr val="tx1"/>
                  </a:solidFill>
                  <a:latin typeface="Arial" charset="0"/>
                  <a:cs typeface="Arial" charset="0"/>
                  <a:sym typeface="Arial" charset="0"/>
                </a:rPr>
                <a:t> attention to outside problems</a:t>
              </a:r>
            </a:p>
          </p:txBody>
        </p:sp>
        <p:sp>
          <p:nvSpPr>
            <p:cNvPr id="287762" name="Rectangle 17"/>
            <p:cNvSpPr>
              <a:spLocks/>
            </p:cNvSpPr>
            <p:nvPr/>
          </p:nvSpPr>
          <p:spPr bwMode="auto">
            <a:xfrm>
              <a:off x="0" y="2256"/>
              <a:ext cx="2087" cy="160"/>
            </a:xfrm>
            <a:prstGeom prst="rect">
              <a:avLst/>
            </a:prstGeom>
            <a:noFill/>
            <a:ln w="12700">
              <a:noFill/>
              <a:miter lim="800000"/>
              <a:headEnd/>
              <a:tailEnd/>
            </a:ln>
          </p:spPr>
          <p:txBody>
            <a:bodyPr wrap="none" lIns="0" tIns="0" rIns="0" bIns="0">
              <a:spAutoFit/>
            </a:bodyPr>
            <a:lstStyle/>
            <a:p>
              <a:pPr algn="l">
                <a:buSzPct val="128000"/>
                <a:buFontTx/>
                <a:buBlip>
                  <a:blip r:embed="rId5"/>
                </a:buBlip>
              </a:pPr>
              <a:r>
                <a:rPr lang="en-US" sz="1800">
                  <a:solidFill>
                    <a:schemeClr val="tx1"/>
                  </a:solidFill>
                  <a:latin typeface="Arial" charset="0"/>
                  <a:cs typeface="Arial" charset="0"/>
                  <a:sym typeface="Arial" charset="0"/>
                </a:rPr>
                <a:t> attention to behavioral issues </a:t>
              </a:r>
            </a:p>
          </p:txBody>
        </p:sp>
        <p:sp>
          <p:nvSpPr>
            <p:cNvPr id="287763" name="Rectangle 18"/>
            <p:cNvSpPr>
              <a:spLocks/>
            </p:cNvSpPr>
            <p:nvPr/>
          </p:nvSpPr>
          <p:spPr bwMode="auto">
            <a:xfrm>
              <a:off x="0" y="768"/>
              <a:ext cx="1390" cy="160"/>
            </a:xfrm>
            <a:prstGeom prst="rect">
              <a:avLst/>
            </a:prstGeom>
            <a:noFill/>
            <a:ln w="12700">
              <a:noFill/>
              <a:miter lim="800000"/>
              <a:headEnd/>
              <a:tailEnd/>
            </a:ln>
          </p:spPr>
          <p:txBody>
            <a:bodyPr wrap="none" lIns="0" tIns="0" rIns="0" bIns="0">
              <a:spAutoFit/>
            </a:bodyPr>
            <a:lstStyle/>
            <a:p>
              <a:pPr algn="l">
                <a:buSzPct val="128000"/>
                <a:buFontTx/>
                <a:buBlip>
                  <a:blip r:embed="rId5"/>
                </a:buBlip>
                <a:tabLst>
                  <a:tab pos="914400" algn="l"/>
                </a:tabLst>
              </a:pPr>
              <a:r>
                <a:rPr lang="en-US" sz="1800">
                  <a:solidFill>
                    <a:schemeClr val="tx1"/>
                  </a:solidFill>
                  <a:latin typeface="Arial" charset="0"/>
                  <a:cs typeface="Arial" charset="0"/>
                  <a:sym typeface="Arial" charset="0"/>
                </a:rPr>
                <a:t> meaningful context</a:t>
              </a:r>
            </a:p>
          </p:txBody>
        </p:sp>
      </p:grpSp>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Line 1"/>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lstStyle/>
          <a:p>
            <a:endParaRPr lang="en-US"/>
          </a:p>
        </p:txBody>
      </p:sp>
      <p:sp>
        <p:nvSpPr>
          <p:cNvPr id="303107" name="Rectangle 2"/>
          <p:cNvSpPr>
            <a:spLocks/>
          </p:cNvSpPr>
          <p:nvPr/>
        </p:nvSpPr>
        <p:spPr bwMode="auto">
          <a:xfrm>
            <a:off x="12700" y="330200"/>
            <a:ext cx="9169400" cy="330200"/>
          </a:xfrm>
          <a:prstGeom prst="rect">
            <a:avLst/>
          </a:prstGeom>
          <a:noFill/>
          <a:ln w="9525">
            <a:noFill/>
            <a:miter lim="800000"/>
            <a:headEnd/>
            <a:tailEnd/>
          </a:ln>
        </p:spPr>
        <p:txBody>
          <a:bodyPr lIns="38100" tIns="38100" rIns="38100" bIns="38100" anchor="ctr"/>
          <a:lstStyle/>
          <a:p>
            <a:r>
              <a:rPr lang="en-US" sz="1800" b="1">
                <a:solidFill>
                  <a:schemeClr val="tx1"/>
                </a:solidFill>
                <a:latin typeface="Arial" charset="0"/>
                <a:cs typeface="Arial" charset="0"/>
                <a:sym typeface="Arial" charset="0"/>
              </a:rPr>
              <a:t>ALP Summary</a:t>
            </a:r>
          </a:p>
        </p:txBody>
      </p:sp>
      <p:sp>
        <p:nvSpPr>
          <p:cNvPr id="131075" name="Rectangle 3"/>
          <p:cNvSpPr>
            <a:spLocks/>
          </p:cNvSpPr>
          <p:nvPr/>
        </p:nvSpPr>
        <p:spPr bwMode="auto">
          <a:xfrm>
            <a:off x="2057400" y="2133600"/>
            <a:ext cx="5994400" cy="2616200"/>
          </a:xfrm>
          <a:prstGeom prst="rect">
            <a:avLst/>
          </a:prstGeom>
          <a:noFill/>
          <a:ln w="9525">
            <a:noFill/>
            <a:miter lim="800000"/>
            <a:headEnd/>
            <a:tailEnd/>
          </a:ln>
        </p:spPr>
        <p:txBody>
          <a:bodyPr lIns="38100" tIns="38100" rIns="38100" bIns="38100"/>
          <a:lstStyle/>
          <a:p>
            <a:pPr marL="381000" algn="l">
              <a:spcBef>
                <a:spcPts val="1800"/>
              </a:spcBef>
              <a:buClr>
                <a:srgbClr val="000000"/>
              </a:buClr>
              <a:buSzPct val="100000"/>
              <a:buFont typeface="Wingdings" charset="2"/>
              <a:buChar char="§"/>
            </a:pPr>
            <a:r>
              <a:rPr lang="en-US" sz="1800">
                <a:solidFill>
                  <a:schemeClr val="tx1"/>
                </a:solidFill>
                <a:latin typeface="Arial" charset="0"/>
                <a:cs typeface="Arial" charset="0"/>
                <a:sym typeface="Arial" charset="0"/>
              </a:rPr>
              <a:t> ALP </a:t>
            </a:r>
            <a:r>
              <a:rPr lang="en-US" sz="1800" b="1">
                <a:solidFill>
                  <a:srgbClr val="FF0000"/>
                </a:solidFill>
                <a:latin typeface="Arial" charset="0"/>
                <a:cs typeface="Arial" charset="0"/>
                <a:sym typeface="Arial" charset="0"/>
              </a:rPr>
              <a:t>doubles </a:t>
            </a:r>
            <a:r>
              <a:rPr lang="en-US" sz="1800">
                <a:solidFill>
                  <a:schemeClr val="tx1"/>
                </a:solidFill>
                <a:latin typeface="Arial" charset="0"/>
                <a:cs typeface="Arial" charset="0"/>
                <a:sym typeface="Arial" charset="0"/>
              </a:rPr>
              <a:t>the success rate</a:t>
            </a:r>
            <a:br>
              <a:rPr lang="en-US" sz="1800">
                <a:solidFill>
                  <a:schemeClr val="tx1"/>
                </a:solidFill>
                <a:latin typeface="Arial" charset="0"/>
                <a:cs typeface="Arial" charset="0"/>
                <a:sym typeface="Arial" charset="0"/>
              </a:rPr>
            </a:br>
            <a:endParaRPr lang="en-US" sz="1800">
              <a:solidFill>
                <a:schemeClr val="tx1"/>
              </a:solidFill>
              <a:latin typeface="Arial" charset="0"/>
              <a:cs typeface="Arial" charset="0"/>
              <a:sym typeface="Arial" charset="0"/>
            </a:endParaRPr>
          </a:p>
          <a:p>
            <a:pPr marL="381000" algn="l">
              <a:spcBef>
                <a:spcPts val="1800"/>
              </a:spcBef>
              <a:buClr>
                <a:srgbClr val="000000"/>
              </a:buClr>
              <a:buSzPct val="100000"/>
              <a:buFont typeface="Wingdings" charset="2"/>
              <a:buChar char="§"/>
            </a:pPr>
            <a:r>
              <a:rPr lang="en-US" sz="1800">
                <a:solidFill>
                  <a:schemeClr val="tx1"/>
                </a:solidFill>
                <a:latin typeface="Arial" charset="0"/>
                <a:cs typeface="Arial" charset="0"/>
                <a:sym typeface="Arial" charset="0"/>
              </a:rPr>
              <a:t> cuts the attrition rate in </a:t>
            </a:r>
            <a:r>
              <a:rPr lang="en-US" sz="1800" b="1">
                <a:solidFill>
                  <a:srgbClr val="FF0000"/>
                </a:solidFill>
                <a:latin typeface="Arial" charset="0"/>
                <a:cs typeface="Arial" charset="0"/>
                <a:sym typeface="Arial" charset="0"/>
              </a:rPr>
              <a:t>half</a:t>
            </a:r>
            <a:r>
              <a:rPr lang="en-US" sz="1800">
                <a:solidFill>
                  <a:schemeClr val="tx1"/>
                </a:solidFill>
                <a:latin typeface="Arial" charset="0"/>
                <a:sym typeface="Arial" charset="0"/>
              </a:rPr>
              <a:t/>
            </a:r>
            <a:br>
              <a:rPr lang="en-US" sz="1800">
                <a:solidFill>
                  <a:schemeClr val="tx1"/>
                </a:solidFill>
                <a:latin typeface="Arial" charset="0"/>
                <a:sym typeface="Arial" charset="0"/>
              </a:rPr>
            </a:br>
            <a:endParaRPr lang="en-US">
              <a:solidFill>
                <a:schemeClr val="tx1"/>
              </a:solidFill>
            </a:endParaRPr>
          </a:p>
          <a:p>
            <a:pPr marL="381000" algn="l">
              <a:spcBef>
                <a:spcPts val="1800"/>
              </a:spcBef>
              <a:buClr>
                <a:srgbClr val="000000"/>
              </a:buClr>
              <a:buSzPct val="100000"/>
              <a:buFont typeface="Wingdings" charset="2"/>
              <a:buChar char="§"/>
            </a:pPr>
            <a:r>
              <a:rPr lang="en-US" sz="1800">
                <a:solidFill>
                  <a:schemeClr val="tx1"/>
                </a:solidFill>
                <a:latin typeface="Arial" charset="0"/>
                <a:cs typeface="Arial" charset="0"/>
                <a:sym typeface="Arial" charset="0"/>
              </a:rPr>
              <a:t> does it in </a:t>
            </a:r>
            <a:r>
              <a:rPr lang="en-US" sz="1800" b="1">
                <a:solidFill>
                  <a:srgbClr val="FF0000"/>
                </a:solidFill>
                <a:latin typeface="Arial" charset="0"/>
                <a:cs typeface="Arial" charset="0"/>
                <a:sym typeface="Arial" charset="0"/>
              </a:rPr>
              <a:t>half </a:t>
            </a:r>
            <a:r>
              <a:rPr lang="en-US" sz="1800">
                <a:solidFill>
                  <a:schemeClr val="tx1"/>
                </a:solidFill>
                <a:latin typeface="Arial" charset="0"/>
                <a:cs typeface="Arial" charset="0"/>
                <a:sym typeface="Arial" charset="0"/>
              </a:rPr>
              <a:t>the time</a:t>
            </a:r>
            <a:br>
              <a:rPr lang="en-US" sz="1800">
                <a:solidFill>
                  <a:schemeClr val="tx1"/>
                </a:solidFill>
                <a:latin typeface="Arial" charset="0"/>
                <a:cs typeface="Arial" charset="0"/>
                <a:sym typeface="Arial" charset="0"/>
              </a:rPr>
            </a:br>
            <a:endParaRPr lang="en-US" sz="1800">
              <a:solidFill>
                <a:schemeClr val="tx1"/>
              </a:solidFill>
              <a:latin typeface="Arial" charset="0"/>
              <a:cs typeface="Arial" charset="0"/>
              <a:sym typeface="Arial" charset="0"/>
            </a:endParaRPr>
          </a:p>
          <a:p>
            <a:pPr marL="381000" algn="l">
              <a:spcBef>
                <a:spcPts val="1800"/>
              </a:spcBef>
              <a:buClr>
                <a:srgbClr val="000000"/>
              </a:buClr>
              <a:buSzPct val="100000"/>
              <a:buFont typeface="Wingdings" charset="2"/>
              <a:buChar char="§"/>
            </a:pPr>
            <a:r>
              <a:rPr lang="en-US" sz="1800">
                <a:solidFill>
                  <a:schemeClr val="tx1"/>
                </a:solidFill>
                <a:latin typeface="Arial" charset="0"/>
                <a:cs typeface="Arial" charset="0"/>
                <a:sym typeface="Arial" charset="0"/>
              </a:rPr>
              <a:t> at slightly </a:t>
            </a:r>
            <a:r>
              <a:rPr lang="en-US" sz="1800" b="1">
                <a:solidFill>
                  <a:srgbClr val="FF0000"/>
                </a:solidFill>
                <a:latin typeface="Arial" charset="0"/>
                <a:cs typeface="Arial" charset="0"/>
                <a:sym typeface="Arial" charset="0"/>
              </a:rPr>
              <a:t>less cost </a:t>
            </a:r>
            <a:r>
              <a:rPr lang="en-US" sz="1800">
                <a:solidFill>
                  <a:schemeClr val="tx1"/>
                </a:solidFill>
                <a:latin typeface="Arial" charset="0"/>
                <a:cs typeface="Arial" charset="0"/>
                <a:sym typeface="Arial" charset="0"/>
              </a:rPr>
              <a:t>per successful student</a:t>
            </a:r>
          </a:p>
        </p:txBody>
      </p:sp>
      <p:sp>
        <p:nvSpPr>
          <p:cNvPr id="303109" name="Rectangle 4"/>
          <p:cNvSpPr>
            <a:spLocks/>
          </p:cNvSpPr>
          <p:nvPr/>
        </p:nvSpPr>
        <p:spPr bwMode="auto">
          <a:xfrm>
            <a:off x="2057400" y="1293813"/>
            <a:ext cx="6350000" cy="598487"/>
          </a:xfrm>
          <a:prstGeom prst="rect">
            <a:avLst/>
          </a:prstGeom>
          <a:noFill/>
          <a:ln w="9525">
            <a:noFill/>
            <a:miter lim="800000"/>
            <a:headEnd/>
            <a:tailEnd/>
          </a:ln>
        </p:spPr>
        <p:txBody>
          <a:bodyPr lIns="38100" tIns="38100" rIns="38100" bIns="38100"/>
          <a:lstStyle/>
          <a:p>
            <a:pPr algn="l"/>
            <a:r>
              <a:rPr lang="en-US" sz="1800">
                <a:solidFill>
                  <a:schemeClr val="tx1"/>
                </a:solidFill>
                <a:latin typeface="Arial" charset="0"/>
                <a:cs typeface="Arial" charset="0"/>
                <a:sym typeface="Arial" charset="0"/>
              </a:rPr>
              <a:t>Based on four semesters of data and 227 students, compared to traditional developmental writing:</a:t>
            </a:r>
          </a:p>
        </p:txBody>
      </p:sp>
      <p:sp>
        <p:nvSpPr>
          <p:cNvPr id="303110" name="Rectangle 5"/>
          <p:cNvSpPr>
            <a:spLocks/>
          </p:cNvSpPr>
          <p:nvPr/>
        </p:nvSpPr>
        <p:spPr bwMode="auto">
          <a:xfrm>
            <a:off x="6553200" y="6362700"/>
            <a:ext cx="2667000" cy="177800"/>
          </a:xfrm>
          <a:prstGeom prst="rect">
            <a:avLst/>
          </a:prstGeom>
          <a:noFill/>
          <a:ln w="12700">
            <a:noFill/>
            <a:miter lim="800000"/>
            <a:headEnd/>
            <a:tailEnd/>
          </a:ln>
        </p:spPr>
        <p:txBody>
          <a:bodyPr lIns="0" tIns="0" rIns="0" bIns="0"/>
          <a:lstStyle/>
          <a:p>
            <a:pPr algn="l"/>
            <a:r>
              <a:rPr lang="en-US" sz="1200">
                <a:solidFill>
                  <a:schemeClr val="tx1"/>
                </a:solidFill>
                <a:latin typeface="Arial" charset="0"/>
                <a:cs typeface="Arial" charset="0"/>
                <a:sym typeface="Arial" charset="0"/>
              </a:rPr>
              <a:t>The Accelerated Learning  Project</a:t>
            </a:r>
          </a:p>
        </p:txBody>
      </p:sp>
      <p:pic>
        <p:nvPicPr>
          <p:cNvPr id="303111" name="Picture 6"/>
          <p:cNvPicPr>
            <a:picLocks noChangeArrowheads="1"/>
          </p:cNvPicPr>
          <p:nvPr/>
        </p:nvPicPr>
        <p:blipFill>
          <a:blip r:embed="rId2" cstate="print"/>
          <a:srcRect/>
          <a:stretch>
            <a:fillRect/>
          </a:stretch>
        </p:blipFill>
        <p:spPr bwMode="auto">
          <a:xfrm>
            <a:off x="6908800" y="5676900"/>
            <a:ext cx="2032000" cy="6985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1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4" name="Rectangle 4"/>
          <p:cNvSpPr>
            <a:spLocks/>
          </p:cNvSpPr>
          <p:nvPr/>
        </p:nvSpPr>
        <p:spPr bwMode="auto">
          <a:xfrm>
            <a:off x="4394200" y="6007100"/>
            <a:ext cx="927100" cy="330200"/>
          </a:xfrm>
          <a:prstGeom prst="rect">
            <a:avLst/>
          </a:prstGeom>
          <a:noFill/>
          <a:ln w="9525">
            <a:noFill/>
            <a:miter lim="800000"/>
            <a:headEnd/>
            <a:tailEnd/>
          </a:ln>
        </p:spPr>
        <p:txBody>
          <a:bodyPr wrap="none" lIns="38100" tIns="38100" rIns="38100" bIns="38100">
            <a:spAutoFit/>
          </a:bodyPr>
          <a:lstStyle/>
          <a:p>
            <a:pPr algn="l"/>
            <a:r>
              <a:rPr lang="en-US" sz="1800">
                <a:solidFill>
                  <a:schemeClr val="tx1"/>
                </a:solidFill>
                <a:latin typeface="Arial" charset="0"/>
                <a:cs typeface="Arial" charset="0"/>
                <a:sym typeface="Arial" charset="0"/>
              </a:rPr>
              <a:t>2009-10</a:t>
            </a:r>
          </a:p>
        </p:txBody>
      </p:sp>
      <p:sp>
        <p:nvSpPr>
          <p:cNvPr id="5" name="Rectangle 5"/>
          <p:cNvSpPr>
            <a:spLocks/>
          </p:cNvSpPr>
          <p:nvPr/>
        </p:nvSpPr>
        <p:spPr bwMode="auto">
          <a:xfrm>
            <a:off x="1041400" y="6007100"/>
            <a:ext cx="927100" cy="330200"/>
          </a:xfrm>
          <a:prstGeom prst="rect">
            <a:avLst/>
          </a:prstGeom>
          <a:noFill/>
          <a:ln w="9525">
            <a:noFill/>
            <a:miter lim="800000"/>
            <a:headEnd/>
            <a:tailEnd/>
          </a:ln>
        </p:spPr>
        <p:txBody>
          <a:bodyPr wrap="none" lIns="38100" tIns="38100" rIns="38100" bIns="38100">
            <a:spAutoFit/>
          </a:bodyPr>
          <a:lstStyle/>
          <a:p>
            <a:pPr algn="l"/>
            <a:r>
              <a:rPr lang="en-US" sz="1800">
                <a:solidFill>
                  <a:schemeClr val="tx1"/>
                </a:solidFill>
                <a:latin typeface="Arial" charset="0"/>
                <a:cs typeface="Arial" charset="0"/>
                <a:sym typeface="Arial" charset="0"/>
              </a:rPr>
              <a:t>2007-08</a:t>
            </a:r>
          </a:p>
        </p:txBody>
      </p:sp>
      <p:sp>
        <p:nvSpPr>
          <p:cNvPr id="6" name="Line 9"/>
          <p:cNvSpPr>
            <a:spLocks noChangeShapeType="1"/>
          </p:cNvSpPr>
          <p:nvPr/>
        </p:nvSpPr>
        <p:spPr bwMode="auto">
          <a:xfrm rot="10800000" flipH="1">
            <a:off x="760413" y="836613"/>
            <a:ext cx="0" cy="5489575"/>
          </a:xfrm>
          <a:prstGeom prst="line">
            <a:avLst/>
          </a:prstGeom>
          <a:noFill/>
          <a:ln w="38100">
            <a:solidFill>
              <a:schemeClr val="tx1"/>
            </a:solidFill>
            <a:round/>
            <a:headEnd/>
            <a:tailEnd/>
          </a:ln>
        </p:spPr>
        <p:txBody>
          <a:bodyPr lIns="0" tIns="0" rIns="0" bIns="0"/>
          <a:lstStyle/>
          <a:p>
            <a:endParaRPr lang="en-US"/>
          </a:p>
        </p:txBody>
      </p:sp>
      <p:sp>
        <p:nvSpPr>
          <p:cNvPr id="7" name="Rectangle 10"/>
          <p:cNvSpPr>
            <a:spLocks/>
          </p:cNvSpPr>
          <p:nvPr/>
        </p:nvSpPr>
        <p:spPr bwMode="auto">
          <a:xfrm>
            <a:off x="2692400" y="6007100"/>
            <a:ext cx="927100" cy="330200"/>
          </a:xfrm>
          <a:prstGeom prst="rect">
            <a:avLst/>
          </a:prstGeom>
          <a:noFill/>
          <a:ln w="9525">
            <a:noFill/>
            <a:miter lim="800000"/>
            <a:headEnd/>
            <a:tailEnd/>
          </a:ln>
        </p:spPr>
        <p:txBody>
          <a:bodyPr wrap="none" lIns="38100" tIns="38100" rIns="38100" bIns="38100">
            <a:spAutoFit/>
          </a:bodyPr>
          <a:lstStyle/>
          <a:p>
            <a:pPr algn="l"/>
            <a:r>
              <a:rPr lang="en-US" sz="1800">
                <a:solidFill>
                  <a:schemeClr val="tx1"/>
                </a:solidFill>
                <a:latin typeface="Arial" charset="0"/>
                <a:cs typeface="Arial" charset="0"/>
                <a:sym typeface="Arial" charset="0"/>
              </a:rPr>
              <a:t>2008-09</a:t>
            </a:r>
          </a:p>
        </p:txBody>
      </p:sp>
      <p:grpSp>
        <p:nvGrpSpPr>
          <p:cNvPr id="8" name="Group 38"/>
          <p:cNvGrpSpPr>
            <a:grpSpLocks/>
          </p:cNvGrpSpPr>
          <p:nvPr/>
        </p:nvGrpSpPr>
        <p:grpSpPr bwMode="auto">
          <a:xfrm>
            <a:off x="2413000" y="4826000"/>
            <a:ext cx="1384300" cy="1219200"/>
            <a:chOff x="2413000" y="4826000"/>
            <a:chExt cx="1384300" cy="1219200"/>
          </a:xfrm>
        </p:grpSpPr>
        <p:grpSp>
          <p:nvGrpSpPr>
            <p:cNvPr id="9" name="Group 11"/>
            <p:cNvGrpSpPr>
              <a:grpSpLocks/>
            </p:cNvGrpSpPr>
            <p:nvPr/>
          </p:nvGrpSpPr>
          <p:grpSpPr bwMode="auto">
            <a:xfrm>
              <a:off x="2705100" y="4826000"/>
              <a:ext cx="1092200" cy="1117600"/>
              <a:chOff x="0" y="0"/>
              <a:chExt cx="688" cy="704"/>
            </a:xfrm>
          </p:grpSpPr>
          <p:sp>
            <p:nvSpPr>
              <p:cNvPr id="13" name="Rectangle 12"/>
              <p:cNvSpPr>
                <a:spLocks/>
              </p:cNvSpPr>
              <p:nvPr/>
            </p:nvSpPr>
            <p:spPr bwMode="auto">
              <a:xfrm>
                <a:off x="0" y="48"/>
                <a:ext cx="688" cy="656"/>
              </a:xfrm>
              <a:prstGeom prst="rect">
                <a:avLst/>
              </a:prstGeom>
              <a:solidFill>
                <a:srgbClr val="615CB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14" name="Rectangle 13"/>
              <p:cNvSpPr>
                <a:spLocks/>
              </p:cNvSpPr>
              <p:nvPr/>
            </p:nvSpPr>
            <p:spPr bwMode="auto">
              <a:xfrm>
                <a:off x="0" y="0"/>
                <a:ext cx="688" cy="472"/>
              </a:xfrm>
              <a:prstGeom prst="rect">
                <a:avLst/>
              </a:prstGeom>
              <a:noFill/>
              <a:ln w="12700">
                <a:noFill/>
                <a:miter lim="800000"/>
                <a:headEnd/>
                <a:tailEnd/>
              </a:ln>
            </p:spPr>
            <p:txBody>
              <a:bodyPr lIns="38100" tIns="38100" rIns="38100" bIns="38100"/>
              <a:lstStyle/>
              <a:p>
                <a:r>
                  <a:rPr lang="en-US" sz="1800" b="1">
                    <a:solidFill>
                      <a:srgbClr val="FFFFFF"/>
                    </a:solidFill>
                    <a:latin typeface="Arial" charset="0"/>
                    <a:cs typeface="Arial" charset="0"/>
                    <a:sym typeface="Arial" charset="0"/>
                  </a:rPr>
                  <a:t>160</a:t>
                </a:r>
                <a:r>
                  <a:rPr lang="en-US" sz="1800" b="1">
                    <a:solidFill>
                      <a:srgbClr val="FFFFFF"/>
                    </a:solidFill>
                    <a:latin typeface="Times" charset="0"/>
                    <a:cs typeface="Times" charset="0"/>
                    <a:sym typeface="Times" charset="0"/>
                  </a:rPr>
                  <a:t> </a:t>
                </a:r>
                <a:r>
                  <a:rPr lang="en-US" sz="1800" b="1">
                    <a:solidFill>
                      <a:srgbClr val="FFFFFF"/>
                    </a:solidFill>
                    <a:latin typeface="Arial" charset="0"/>
                    <a:cs typeface="Arial" charset="0"/>
                    <a:sym typeface="Arial" charset="0"/>
                  </a:rPr>
                  <a:t>students</a:t>
                </a:r>
              </a:p>
            </p:txBody>
          </p:sp>
        </p:grpSp>
        <p:grpSp>
          <p:nvGrpSpPr>
            <p:cNvPr id="10" name="Group 17"/>
            <p:cNvGrpSpPr>
              <a:grpSpLocks/>
            </p:cNvGrpSpPr>
            <p:nvPr/>
          </p:nvGrpSpPr>
          <p:grpSpPr bwMode="auto">
            <a:xfrm>
              <a:off x="2413000" y="5359400"/>
              <a:ext cx="1028700" cy="685800"/>
              <a:chOff x="0" y="0"/>
              <a:chExt cx="648" cy="432"/>
            </a:xfrm>
          </p:grpSpPr>
          <p:sp>
            <p:nvSpPr>
              <p:cNvPr id="11" name="Rectangle 18"/>
              <p:cNvSpPr>
                <a:spLocks/>
              </p:cNvSpPr>
              <p:nvPr/>
            </p:nvSpPr>
            <p:spPr bwMode="auto">
              <a:xfrm>
                <a:off x="0" y="0"/>
                <a:ext cx="648" cy="360"/>
              </a:xfrm>
              <a:prstGeom prst="rect">
                <a:avLst/>
              </a:prstGeom>
              <a:solidFill>
                <a:srgbClr val="8EB00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12" name="Rectangle 19"/>
              <p:cNvSpPr>
                <a:spLocks/>
              </p:cNvSpPr>
              <p:nvPr/>
            </p:nvSpPr>
            <p:spPr bwMode="auto">
              <a:xfrm>
                <a:off x="0" y="0"/>
                <a:ext cx="648" cy="432"/>
              </a:xfrm>
              <a:prstGeom prst="rect">
                <a:avLst/>
              </a:prstGeom>
              <a:noFill/>
              <a:ln w="12700">
                <a:noFill/>
                <a:miter lim="800000"/>
                <a:headEnd/>
                <a:tailEnd/>
              </a:ln>
            </p:spPr>
            <p:txBody>
              <a:bodyPr lIns="38100" tIns="38100" rIns="38100" bIns="38100"/>
              <a:lstStyle/>
              <a:p>
                <a:r>
                  <a:rPr lang="en-US" sz="1800">
                    <a:solidFill>
                      <a:schemeClr val="tx1"/>
                    </a:solidFill>
                    <a:latin typeface="Arial" charset="0"/>
                    <a:cs typeface="Arial" charset="0"/>
                    <a:sym typeface="Arial" charset="0"/>
                  </a:rPr>
                  <a:t>20 sections</a:t>
                </a:r>
              </a:p>
            </p:txBody>
          </p:sp>
        </p:grpSp>
      </p:grpSp>
      <p:grpSp>
        <p:nvGrpSpPr>
          <p:cNvPr id="15" name="Group 41"/>
          <p:cNvGrpSpPr>
            <a:grpSpLocks/>
          </p:cNvGrpSpPr>
          <p:nvPr/>
        </p:nvGrpSpPr>
        <p:grpSpPr bwMode="auto">
          <a:xfrm>
            <a:off x="5676900" y="2616200"/>
            <a:ext cx="1435100" cy="3314700"/>
            <a:chOff x="5676900" y="2616200"/>
            <a:chExt cx="1435100" cy="3314700"/>
          </a:xfrm>
        </p:grpSpPr>
        <p:grpSp>
          <p:nvGrpSpPr>
            <p:cNvPr id="16" name="Group 20"/>
            <p:cNvGrpSpPr>
              <a:grpSpLocks/>
            </p:cNvGrpSpPr>
            <p:nvPr/>
          </p:nvGrpSpPr>
          <p:grpSpPr bwMode="auto">
            <a:xfrm>
              <a:off x="6045200" y="2616200"/>
              <a:ext cx="1066800" cy="3302000"/>
              <a:chOff x="0" y="0"/>
              <a:chExt cx="672" cy="2080"/>
            </a:xfrm>
          </p:grpSpPr>
          <p:sp>
            <p:nvSpPr>
              <p:cNvPr id="20" name="Rectangle 21"/>
              <p:cNvSpPr>
                <a:spLocks/>
              </p:cNvSpPr>
              <p:nvPr/>
            </p:nvSpPr>
            <p:spPr bwMode="auto">
              <a:xfrm>
                <a:off x="0" y="0"/>
                <a:ext cx="672" cy="2080"/>
              </a:xfrm>
              <a:prstGeom prst="rect">
                <a:avLst/>
              </a:prstGeom>
              <a:solidFill>
                <a:srgbClr val="615CB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21" name="Rectangle 22"/>
              <p:cNvSpPr>
                <a:spLocks/>
              </p:cNvSpPr>
              <p:nvPr/>
            </p:nvSpPr>
            <p:spPr bwMode="auto">
              <a:xfrm>
                <a:off x="0" y="3"/>
                <a:ext cx="672" cy="304"/>
              </a:xfrm>
              <a:prstGeom prst="rect">
                <a:avLst/>
              </a:prstGeom>
              <a:noFill/>
              <a:ln w="12700">
                <a:noFill/>
                <a:miter lim="800000"/>
                <a:headEnd/>
                <a:tailEnd/>
              </a:ln>
            </p:spPr>
            <p:txBody>
              <a:bodyPr lIns="0" tIns="0" rIns="0" bIns="0"/>
              <a:lstStyle/>
              <a:p>
                <a:r>
                  <a:rPr lang="en-US" sz="1800" b="1">
                    <a:solidFill>
                      <a:srgbClr val="FFFFFF"/>
                    </a:solidFill>
                    <a:latin typeface="Arial" charset="0"/>
                    <a:cs typeface="Arial" charset="0"/>
                    <a:sym typeface="Arial" charset="0"/>
                  </a:rPr>
                  <a:t>640</a:t>
                </a:r>
              </a:p>
              <a:p>
                <a:r>
                  <a:rPr lang="en-US" sz="1800" b="1">
                    <a:solidFill>
                      <a:srgbClr val="FFFFFF"/>
                    </a:solidFill>
                    <a:latin typeface="Arial" charset="0"/>
                    <a:cs typeface="Arial" charset="0"/>
                    <a:sym typeface="Arial" charset="0"/>
                  </a:rPr>
                  <a:t>students</a:t>
                </a:r>
              </a:p>
            </p:txBody>
          </p:sp>
        </p:grpSp>
        <p:grpSp>
          <p:nvGrpSpPr>
            <p:cNvPr id="17" name="Group 23"/>
            <p:cNvGrpSpPr>
              <a:grpSpLocks/>
            </p:cNvGrpSpPr>
            <p:nvPr/>
          </p:nvGrpSpPr>
          <p:grpSpPr bwMode="auto">
            <a:xfrm>
              <a:off x="5676900" y="3365500"/>
              <a:ext cx="1028700" cy="2565400"/>
              <a:chOff x="0" y="0"/>
              <a:chExt cx="648" cy="1616"/>
            </a:xfrm>
          </p:grpSpPr>
          <p:sp>
            <p:nvSpPr>
              <p:cNvPr id="18" name="Rectangle 24"/>
              <p:cNvSpPr>
                <a:spLocks/>
              </p:cNvSpPr>
              <p:nvPr/>
            </p:nvSpPr>
            <p:spPr bwMode="auto">
              <a:xfrm>
                <a:off x="0" y="0"/>
                <a:ext cx="648" cy="1616"/>
              </a:xfrm>
              <a:prstGeom prst="rect">
                <a:avLst/>
              </a:prstGeom>
              <a:solidFill>
                <a:srgbClr val="8EB00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19" name="Rectangle 25"/>
              <p:cNvSpPr>
                <a:spLocks/>
              </p:cNvSpPr>
              <p:nvPr/>
            </p:nvSpPr>
            <p:spPr bwMode="auto">
              <a:xfrm>
                <a:off x="0" y="0"/>
                <a:ext cx="648" cy="324"/>
              </a:xfrm>
              <a:prstGeom prst="rect">
                <a:avLst/>
              </a:prstGeom>
              <a:noFill/>
              <a:ln w="12700">
                <a:noFill/>
                <a:miter lim="800000"/>
                <a:headEnd/>
                <a:tailEnd/>
              </a:ln>
            </p:spPr>
            <p:txBody>
              <a:bodyPr lIns="0" tIns="0" rIns="0" bIns="0"/>
              <a:lstStyle/>
              <a:p>
                <a:r>
                  <a:rPr lang="en-US" sz="1800">
                    <a:solidFill>
                      <a:schemeClr val="tx1"/>
                    </a:solidFill>
                    <a:latin typeface="Arial" charset="0"/>
                    <a:cs typeface="Arial" charset="0"/>
                    <a:sym typeface="Arial" charset="0"/>
                  </a:rPr>
                  <a:t>80 sections</a:t>
                </a:r>
              </a:p>
            </p:txBody>
          </p:sp>
        </p:grpSp>
      </p:grpSp>
      <p:sp>
        <p:nvSpPr>
          <p:cNvPr id="22" name="Rectangle 26"/>
          <p:cNvSpPr>
            <a:spLocks/>
          </p:cNvSpPr>
          <p:nvPr/>
        </p:nvSpPr>
        <p:spPr bwMode="auto">
          <a:xfrm>
            <a:off x="6235700" y="6045200"/>
            <a:ext cx="833438" cy="254000"/>
          </a:xfrm>
          <a:prstGeom prst="rect">
            <a:avLst/>
          </a:prstGeom>
          <a:noFill/>
          <a:ln w="9525">
            <a:noFill/>
            <a:miter lim="800000"/>
            <a:headEnd/>
            <a:tailEnd/>
          </a:ln>
        </p:spPr>
        <p:txBody>
          <a:bodyPr wrap="none" lIns="0" tIns="0" rIns="0" bIns="0">
            <a:spAutoFit/>
          </a:bodyPr>
          <a:lstStyle/>
          <a:p>
            <a:pPr algn="l"/>
            <a:r>
              <a:rPr lang="en-US" sz="1800">
                <a:solidFill>
                  <a:schemeClr val="tx1"/>
                </a:solidFill>
                <a:latin typeface="Arial" charset="0"/>
                <a:cs typeface="Arial" charset="0"/>
                <a:sym typeface="Arial" charset="0"/>
              </a:rPr>
              <a:t>2010-11</a:t>
            </a:r>
          </a:p>
        </p:txBody>
      </p:sp>
      <p:grpSp>
        <p:nvGrpSpPr>
          <p:cNvPr id="23" name="Group 40"/>
          <p:cNvGrpSpPr>
            <a:grpSpLocks/>
          </p:cNvGrpSpPr>
          <p:nvPr/>
        </p:nvGrpSpPr>
        <p:grpSpPr bwMode="auto">
          <a:xfrm>
            <a:off x="4051300" y="3835400"/>
            <a:ext cx="1409700" cy="2095500"/>
            <a:chOff x="4051300" y="3835400"/>
            <a:chExt cx="1409700" cy="2095500"/>
          </a:xfrm>
        </p:grpSpPr>
        <p:grpSp>
          <p:nvGrpSpPr>
            <p:cNvPr id="24" name="Group 14"/>
            <p:cNvGrpSpPr>
              <a:grpSpLocks/>
            </p:cNvGrpSpPr>
            <p:nvPr/>
          </p:nvGrpSpPr>
          <p:grpSpPr bwMode="auto">
            <a:xfrm>
              <a:off x="4381500" y="3835400"/>
              <a:ext cx="1079500" cy="2095500"/>
              <a:chOff x="0" y="0"/>
              <a:chExt cx="680" cy="1320"/>
            </a:xfrm>
          </p:grpSpPr>
          <p:sp>
            <p:nvSpPr>
              <p:cNvPr id="28" name="Rectangle 15"/>
              <p:cNvSpPr>
                <a:spLocks/>
              </p:cNvSpPr>
              <p:nvPr/>
            </p:nvSpPr>
            <p:spPr bwMode="auto">
              <a:xfrm>
                <a:off x="0" y="0"/>
                <a:ext cx="680" cy="1320"/>
              </a:xfrm>
              <a:prstGeom prst="rect">
                <a:avLst/>
              </a:prstGeom>
              <a:solidFill>
                <a:srgbClr val="615CB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29" name="Rectangle 16"/>
              <p:cNvSpPr>
                <a:spLocks/>
              </p:cNvSpPr>
              <p:nvPr/>
            </p:nvSpPr>
            <p:spPr bwMode="auto">
              <a:xfrm>
                <a:off x="0" y="0"/>
                <a:ext cx="680" cy="360"/>
              </a:xfrm>
              <a:prstGeom prst="rect">
                <a:avLst/>
              </a:prstGeom>
              <a:noFill/>
              <a:ln w="12700">
                <a:noFill/>
                <a:miter lim="800000"/>
                <a:headEnd/>
                <a:tailEnd/>
              </a:ln>
            </p:spPr>
            <p:txBody>
              <a:bodyPr lIns="38100" tIns="38100" rIns="38100" bIns="38100"/>
              <a:lstStyle/>
              <a:p>
                <a:r>
                  <a:rPr lang="en-US" sz="1800" b="1">
                    <a:solidFill>
                      <a:srgbClr val="FFFFFF"/>
                    </a:solidFill>
                    <a:latin typeface="Arial" charset="0"/>
                    <a:cs typeface="Arial" charset="0"/>
                    <a:sym typeface="Arial" charset="0"/>
                  </a:rPr>
                  <a:t>320</a:t>
                </a:r>
              </a:p>
              <a:p>
                <a:r>
                  <a:rPr lang="en-US" sz="1800" b="1">
                    <a:solidFill>
                      <a:srgbClr val="FFFFFF"/>
                    </a:solidFill>
                    <a:latin typeface="Arial" charset="0"/>
                    <a:cs typeface="Arial" charset="0"/>
                    <a:sym typeface="Arial" charset="0"/>
                  </a:rPr>
                  <a:t>students</a:t>
                </a:r>
              </a:p>
            </p:txBody>
          </p:sp>
        </p:grpSp>
        <p:grpSp>
          <p:nvGrpSpPr>
            <p:cNvPr id="25" name="Group 27"/>
            <p:cNvGrpSpPr>
              <a:grpSpLocks/>
            </p:cNvGrpSpPr>
            <p:nvPr/>
          </p:nvGrpSpPr>
          <p:grpSpPr bwMode="auto">
            <a:xfrm>
              <a:off x="4051300" y="4686300"/>
              <a:ext cx="1016000" cy="1244600"/>
              <a:chOff x="0" y="0"/>
              <a:chExt cx="640" cy="784"/>
            </a:xfrm>
          </p:grpSpPr>
          <p:sp>
            <p:nvSpPr>
              <p:cNvPr id="26" name="Rectangle 28"/>
              <p:cNvSpPr>
                <a:spLocks/>
              </p:cNvSpPr>
              <p:nvPr/>
            </p:nvSpPr>
            <p:spPr bwMode="auto">
              <a:xfrm>
                <a:off x="0" y="0"/>
                <a:ext cx="640" cy="784"/>
              </a:xfrm>
              <a:prstGeom prst="rect">
                <a:avLst/>
              </a:prstGeom>
              <a:solidFill>
                <a:srgbClr val="8EB00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27" name="Rectangle 29"/>
              <p:cNvSpPr>
                <a:spLocks/>
              </p:cNvSpPr>
              <p:nvPr/>
            </p:nvSpPr>
            <p:spPr bwMode="auto">
              <a:xfrm>
                <a:off x="0" y="0"/>
                <a:ext cx="640" cy="376"/>
              </a:xfrm>
              <a:prstGeom prst="rect">
                <a:avLst/>
              </a:prstGeom>
              <a:noFill/>
              <a:ln w="12700">
                <a:noFill/>
                <a:miter lim="800000"/>
                <a:headEnd/>
                <a:tailEnd/>
              </a:ln>
            </p:spPr>
            <p:txBody>
              <a:bodyPr lIns="38100" tIns="38100" rIns="38100" bIns="38100"/>
              <a:lstStyle/>
              <a:p>
                <a:r>
                  <a:rPr lang="en-US" sz="1800">
                    <a:solidFill>
                      <a:schemeClr val="tx1"/>
                    </a:solidFill>
                    <a:latin typeface="Arial" charset="0"/>
                    <a:cs typeface="Arial" charset="0"/>
                    <a:sym typeface="Arial" charset="0"/>
                  </a:rPr>
                  <a:t>40 sections</a:t>
                </a:r>
              </a:p>
            </p:txBody>
          </p:sp>
        </p:grpSp>
      </p:grpSp>
      <p:grpSp>
        <p:nvGrpSpPr>
          <p:cNvPr id="30" name="Group 37"/>
          <p:cNvGrpSpPr>
            <a:grpSpLocks/>
          </p:cNvGrpSpPr>
          <p:nvPr/>
        </p:nvGrpSpPr>
        <p:grpSpPr bwMode="auto">
          <a:xfrm>
            <a:off x="760413" y="4864100"/>
            <a:ext cx="1360487" cy="1125538"/>
            <a:chOff x="760413" y="4864100"/>
            <a:chExt cx="1360487" cy="1125538"/>
          </a:xfrm>
        </p:grpSpPr>
        <p:grpSp>
          <p:nvGrpSpPr>
            <p:cNvPr id="31" name="Group 6"/>
            <p:cNvGrpSpPr>
              <a:grpSpLocks/>
            </p:cNvGrpSpPr>
            <p:nvPr/>
          </p:nvGrpSpPr>
          <p:grpSpPr bwMode="auto">
            <a:xfrm>
              <a:off x="863600" y="4864100"/>
              <a:ext cx="1257300" cy="1079500"/>
              <a:chOff x="0" y="0"/>
              <a:chExt cx="792" cy="680"/>
            </a:xfrm>
          </p:grpSpPr>
          <p:sp>
            <p:nvSpPr>
              <p:cNvPr id="33" name="Rectangle 7"/>
              <p:cNvSpPr>
                <a:spLocks/>
              </p:cNvSpPr>
              <p:nvPr/>
            </p:nvSpPr>
            <p:spPr bwMode="auto">
              <a:xfrm>
                <a:off x="32" y="328"/>
                <a:ext cx="680" cy="352"/>
              </a:xfrm>
              <a:prstGeom prst="rect">
                <a:avLst/>
              </a:prstGeom>
              <a:solidFill>
                <a:srgbClr val="615CB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34" name="Rectangle 8"/>
              <p:cNvSpPr>
                <a:spLocks/>
              </p:cNvSpPr>
              <p:nvPr/>
            </p:nvSpPr>
            <p:spPr bwMode="auto">
              <a:xfrm>
                <a:off x="0" y="0"/>
                <a:ext cx="792" cy="384"/>
              </a:xfrm>
              <a:prstGeom prst="rect">
                <a:avLst/>
              </a:prstGeom>
              <a:noFill/>
              <a:ln w="12700">
                <a:noFill/>
                <a:miter lim="800000"/>
                <a:headEnd/>
                <a:tailEnd/>
              </a:ln>
            </p:spPr>
            <p:txBody>
              <a:bodyPr lIns="38100" tIns="38100" rIns="38100" bIns="38100"/>
              <a:lstStyle/>
              <a:p>
                <a:r>
                  <a:rPr lang="en-US" sz="1800">
                    <a:solidFill>
                      <a:srgbClr val="002939"/>
                    </a:solidFill>
                    <a:latin typeface="Arial" charset="0"/>
                    <a:cs typeface="Arial" charset="0"/>
                    <a:sym typeface="Arial" charset="0"/>
                  </a:rPr>
                  <a:t>80</a:t>
                </a:r>
                <a:endParaRPr lang="en-US" sz="1800">
                  <a:solidFill>
                    <a:srgbClr val="002939"/>
                  </a:solidFill>
                  <a:latin typeface="Times" charset="0"/>
                  <a:cs typeface="Times" charset="0"/>
                  <a:sym typeface="Times" charset="0"/>
                </a:endParaRPr>
              </a:p>
              <a:p>
                <a:r>
                  <a:rPr lang="en-US" sz="1800">
                    <a:solidFill>
                      <a:srgbClr val="002939"/>
                    </a:solidFill>
                    <a:latin typeface="Arial" charset="0"/>
                    <a:cs typeface="Arial" charset="0"/>
                    <a:sym typeface="Arial" charset="0"/>
                  </a:rPr>
                  <a:t>students</a:t>
                </a:r>
              </a:p>
            </p:txBody>
          </p:sp>
        </p:grpSp>
        <p:pic>
          <p:nvPicPr>
            <p:cNvPr id="32" name="Picture 30"/>
            <p:cNvPicPr>
              <a:picLocks noChangeArrowheads="1"/>
            </p:cNvPicPr>
            <p:nvPr/>
          </p:nvPicPr>
          <p:blipFill>
            <a:blip r:embed="rId2" cstate="print"/>
            <a:srcRect/>
            <a:stretch>
              <a:fillRect/>
            </a:stretch>
          </p:blipFill>
          <p:spPr bwMode="auto">
            <a:xfrm>
              <a:off x="760413" y="5595938"/>
              <a:ext cx="1054100" cy="393700"/>
            </a:xfrm>
            <a:prstGeom prst="rect">
              <a:avLst/>
            </a:prstGeom>
            <a:noFill/>
            <a:ln w="9525">
              <a:noFill/>
              <a:miter lim="800000"/>
              <a:headEnd/>
              <a:tailEnd/>
            </a:ln>
          </p:spPr>
        </p:pic>
      </p:grpSp>
      <p:sp>
        <p:nvSpPr>
          <p:cNvPr id="35" name="Line 31"/>
          <p:cNvSpPr>
            <a:spLocks noChangeShapeType="1"/>
          </p:cNvSpPr>
          <p:nvPr/>
        </p:nvSpPr>
        <p:spPr bwMode="auto">
          <a:xfrm>
            <a:off x="228600" y="5943600"/>
            <a:ext cx="8382000" cy="1588"/>
          </a:xfrm>
          <a:prstGeom prst="line">
            <a:avLst/>
          </a:prstGeom>
          <a:noFill/>
          <a:ln w="38100">
            <a:solidFill>
              <a:schemeClr val="tx1"/>
            </a:solidFill>
            <a:round/>
            <a:headEnd/>
            <a:tailEnd/>
          </a:ln>
        </p:spPr>
        <p:txBody>
          <a:bodyPr lIns="0" tIns="0" rIns="0" bIns="0"/>
          <a:lstStyle/>
          <a:p>
            <a:endParaRPr lang="en-US"/>
          </a:p>
        </p:txBody>
      </p:sp>
      <p:sp>
        <p:nvSpPr>
          <p:cNvPr id="36" name="Rectangle 32"/>
          <p:cNvSpPr>
            <a:spLocks/>
          </p:cNvSpPr>
          <p:nvPr/>
        </p:nvSpPr>
        <p:spPr bwMode="auto">
          <a:xfrm>
            <a:off x="7632700" y="5981700"/>
            <a:ext cx="833438" cy="254000"/>
          </a:xfrm>
          <a:prstGeom prst="rect">
            <a:avLst/>
          </a:prstGeom>
          <a:noFill/>
          <a:ln w="9525">
            <a:noFill/>
            <a:miter lim="800000"/>
            <a:headEnd/>
            <a:tailEnd/>
          </a:ln>
        </p:spPr>
        <p:txBody>
          <a:bodyPr wrap="none" lIns="0" tIns="0" rIns="0" bIns="0">
            <a:spAutoFit/>
          </a:bodyPr>
          <a:lstStyle/>
          <a:p>
            <a:pPr algn="l"/>
            <a:r>
              <a:rPr lang="en-US" sz="1800">
                <a:solidFill>
                  <a:schemeClr val="tx1"/>
                </a:solidFill>
                <a:latin typeface="Arial" charset="0"/>
                <a:cs typeface="Arial" charset="0"/>
                <a:sym typeface="Arial" charset="0"/>
              </a:rPr>
              <a:t>2011-12</a:t>
            </a:r>
          </a:p>
        </p:txBody>
      </p:sp>
      <p:grpSp>
        <p:nvGrpSpPr>
          <p:cNvPr id="37" name="Group 39"/>
          <p:cNvGrpSpPr>
            <a:grpSpLocks/>
          </p:cNvGrpSpPr>
          <p:nvPr/>
        </p:nvGrpSpPr>
        <p:grpSpPr bwMode="auto">
          <a:xfrm>
            <a:off x="7315200" y="139700"/>
            <a:ext cx="1447800" cy="5803900"/>
            <a:chOff x="7315200" y="139700"/>
            <a:chExt cx="1447800" cy="5803900"/>
          </a:xfrm>
        </p:grpSpPr>
        <p:grpSp>
          <p:nvGrpSpPr>
            <p:cNvPr id="38" name="Group 1"/>
            <p:cNvGrpSpPr>
              <a:grpSpLocks/>
            </p:cNvGrpSpPr>
            <p:nvPr/>
          </p:nvGrpSpPr>
          <p:grpSpPr bwMode="auto">
            <a:xfrm>
              <a:off x="7696200" y="139700"/>
              <a:ext cx="1066800" cy="5803900"/>
              <a:chOff x="0" y="0"/>
              <a:chExt cx="672" cy="3656"/>
            </a:xfrm>
          </p:grpSpPr>
          <p:sp>
            <p:nvSpPr>
              <p:cNvPr id="42" name="Rectangle 2"/>
              <p:cNvSpPr>
                <a:spLocks/>
              </p:cNvSpPr>
              <p:nvPr/>
            </p:nvSpPr>
            <p:spPr bwMode="auto">
              <a:xfrm>
                <a:off x="0" y="0"/>
                <a:ext cx="672" cy="3656"/>
              </a:xfrm>
              <a:prstGeom prst="rect">
                <a:avLst/>
              </a:prstGeom>
              <a:solidFill>
                <a:srgbClr val="615CB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43" name="Rectangle 3"/>
              <p:cNvSpPr>
                <a:spLocks/>
              </p:cNvSpPr>
              <p:nvPr/>
            </p:nvSpPr>
            <p:spPr bwMode="auto">
              <a:xfrm>
                <a:off x="0" y="0"/>
                <a:ext cx="672" cy="370"/>
              </a:xfrm>
              <a:prstGeom prst="rect">
                <a:avLst/>
              </a:prstGeom>
              <a:noFill/>
              <a:ln w="12700">
                <a:noFill/>
                <a:miter lim="800000"/>
                <a:headEnd/>
                <a:tailEnd/>
              </a:ln>
            </p:spPr>
            <p:txBody>
              <a:bodyPr lIns="0" tIns="0" rIns="0" bIns="0"/>
              <a:lstStyle/>
              <a:p>
                <a:r>
                  <a:rPr lang="en-US" sz="1800" b="1">
                    <a:solidFill>
                      <a:srgbClr val="FFFFFF"/>
                    </a:solidFill>
                    <a:latin typeface="Arial" charset="0"/>
                    <a:cs typeface="Arial" charset="0"/>
                    <a:sym typeface="Arial" charset="0"/>
                  </a:rPr>
                  <a:t>1280</a:t>
                </a:r>
              </a:p>
              <a:p>
                <a:r>
                  <a:rPr lang="en-US" sz="1800" b="1">
                    <a:solidFill>
                      <a:srgbClr val="FFFFFF"/>
                    </a:solidFill>
                    <a:latin typeface="Arial" charset="0"/>
                    <a:cs typeface="Arial" charset="0"/>
                    <a:sym typeface="Arial" charset="0"/>
                  </a:rPr>
                  <a:t>students</a:t>
                </a:r>
              </a:p>
            </p:txBody>
          </p:sp>
        </p:grpSp>
        <p:grpSp>
          <p:nvGrpSpPr>
            <p:cNvPr id="39" name="Group 33"/>
            <p:cNvGrpSpPr>
              <a:grpSpLocks/>
            </p:cNvGrpSpPr>
            <p:nvPr/>
          </p:nvGrpSpPr>
          <p:grpSpPr bwMode="auto">
            <a:xfrm>
              <a:off x="7315200" y="1079500"/>
              <a:ext cx="1028700" cy="4851400"/>
              <a:chOff x="0" y="0"/>
              <a:chExt cx="648" cy="3056"/>
            </a:xfrm>
          </p:grpSpPr>
          <p:sp>
            <p:nvSpPr>
              <p:cNvPr id="40" name="Rectangle 34"/>
              <p:cNvSpPr>
                <a:spLocks/>
              </p:cNvSpPr>
              <p:nvPr/>
            </p:nvSpPr>
            <p:spPr bwMode="auto">
              <a:xfrm>
                <a:off x="0" y="0"/>
                <a:ext cx="648" cy="3056"/>
              </a:xfrm>
              <a:prstGeom prst="rect">
                <a:avLst/>
              </a:prstGeom>
              <a:solidFill>
                <a:srgbClr val="8EB000"/>
              </a:solidFill>
              <a:ln w="9525">
                <a:solidFill>
                  <a:srgbClr val="8FB2CF"/>
                </a:solidFill>
                <a:miter lim="800000"/>
                <a:headEnd/>
                <a:tailEnd/>
              </a:ln>
              <a:effectLst>
                <a:outerShdw dist="25399" dir="5400000" algn="ctr" rotWithShape="0">
                  <a:schemeClr val="bg2">
                    <a:alpha val="34998"/>
                  </a:schemeClr>
                </a:outerShdw>
              </a:effectLst>
            </p:spPr>
            <p:txBody>
              <a:bodyPr lIns="0" tIns="0" rIns="0" bIns="0"/>
              <a:lstStyle/>
              <a:p>
                <a:pPr>
                  <a:defRPr/>
                </a:pPr>
                <a:endParaRPr lang="en-US"/>
              </a:p>
            </p:txBody>
          </p:sp>
          <p:sp>
            <p:nvSpPr>
              <p:cNvPr id="41" name="Rectangle 35"/>
              <p:cNvSpPr>
                <a:spLocks/>
              </p:cNvSpPr>
              <p:nvPr/>
            </p:nvSpPr>
            <p:spPr bwMode="auto">
              <a:xfrm>
                <a:off x="0" y="0"/>
                <a:ext cx="648" cy="426"/>
              </a:xfrm>
              <a:prstGeom prst="rect">
                <a:avLst/>
              </a:prstGeom>
              <a:noFill/>
              <a:ln w="12700">
                <a:noFill/>
                <a:miter lim="800000"/>
                <a:headEnd/>
                <a:tailEnd/>
              </a:ln>
            </p:spPr>
            <p:txBody>
              <a:bodyPr lIns="0" tIns="0" rIns="0" bIns="0"/>
              <a:lstStyle/>
              <a:p>
                <a:r>
                  <a:rPr lang="en-US" sz="1800">
                    <a:solidFill>
                      <a:schemeClr val="tx1"/>
                    </a:solidFill>
                    <a:latin typeface="Arial" charset="0"/>
                    <a:cs typeface="Arial" charset="0"/>
                    <a:sym typeface="Arial" charset="0"/>
                  </a:rPr>
                  <a:t>160 sections</a:t>
                </a:r>
              </a:p>
            </p:txBody>
          </p:sp>
        </p:grpSp>
      </p:grpSp>
      <p:pic>
        <p:nvPicPr>
          <p:cNvPr id="44" name="Picture 36"/>
          <p:cNvPicPr>
            <a:picLocks noChangeAspect="1" noChangeArrowheads="1"/>
          </p:cNvPicPr>
          <p:nvPr/>
        </p:nvPicPr>
        <p:blipFill>
          <a:blip r:embed="rId3" cstate="print"/>
          <a:srcRect/>
          <a:stretch>
            <a:fillRect/>
          </a:stretch>
        </p:blipFill>
        <p:spPr bwMode="auto">
          <a:xfrm>
            <a:off x="584200" y="406400"/>
            <a:ext cx="8204200" cy="431800"/>
          </a:xfrm>
          <a:prstGeom prst="rect">
            <a:avLst/>
          </a:prstGeom>
          <a:noFill/>
          <a:ln w="25400">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Contextualized Learning</a:t>
            </a:r>
            <a:endParaRPr lang="en-US" dirty="0"/>
          </a:p>
        </p:txBody>
      </p:sp>
      <p:sp>
        <p:nvSpPr>
          <p:cNvPr id="3" name="Content Placeholder 2"/>
          <p:cNvSpPr>
            <a:spLocks noGrp="1"/>
          </p:cNvSpPr>
          <p:nvPr>
            <p:ph idx="1"/>
          </p:nvPr>
        </p:nvSpPr>
        <p:spPr/>
        <p:txBody>
          <a:bodyPr/>
          <a:lstStyle/>
          <a:p>
            <a:r>
              <a:rPr lang="en-US" dirty="0" smtClean="0"/>
              <a:t>San Francisco City College—among many Career Ladders projects around the state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Autofit/>
          </a:bodyPr>
          <a:lstStyle/>
          <a:p>
            <a:r>
              <a:rPr lang="en-US" sz="8000" dirty="0" smtClean="0"/>
              <a:t>Me Neither</a:t>
            </a:r>
            <a:endParaRPr lang="en-US" sz="8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hlinkClick r:id="rId2"/>
              </a:rPr>
              <a:t>Bridge to Bio Tech Program </a:t>
            </a:r>
            <a:endParaRPr lang="en-US" dirty="0"/>
          </a:p>
        </p:txBody>
      </p:sp>
      <p:sp>
        <p:nvSpPr>
          <p:cNvPr id="3" name="TextBox 2"/>
          <p:cNvSpPr txBox="1"/>
          <p:nvPr/>
        </p:nvSpPr>
        <p:spPr>
          <a:xfrm>
            <a:off x="838200" y="1752600"/>
            <a:ext cx="7543800" cy="4093428"/>
          </a:xfrm>
          <a:prstGeom prst="rect">
            <a:avLst/>
          </a:prstGeom>
          <a:noFill/>
        </p:spPr>
        <p:txBody>
          <a:bodyPr wrap="square" rtlCol="0">
            <a:spAutoFit/>
          </a:bodyPr>
          <a:lstStyle/>
          <a:p>
            <a:r>
              <a:rPr lang="en-US" sz="2600" dirty="0" smtClean="0"/>
              <a:t>Semester 1</a:t>
            </a:r>
          </a:p>
          <a:p>
            <a:pPr lvl="1"/>
            <a:r>
              <a:rPr lang="en-US" sz="2600" dirty="0" smtClean="0"/>
              <a:t>BTEC  10 Research Skills for Career Opportunities in Biosciences (2 units)</a:t>
            </a:r>
          </a:p>
          <a:p>
            <a:pPr lvl="1"/>
            <a:r>
              <a:rPr lang="en-US" sz="2600" dirty="0" smtClean="0"/>
              <a:t>ET 107: Language Skills for Technicians (3)</a:t>
            </a:r>
          </a:p>
          <a:p>
            <a:pPr lvl="1"/>
            <a:r>
              <a:rPr lang="en-US" sz="2600" dirty="0" smtClean="0"/>
              <a:t>ET 108A: Practical Mathematics (3)</a:t>
            </a:r>
          </a:p>
          <a:p>
            <a:pPr lvl="1"/>
            <a:r>
              <a:rPr lang="en-US" sz="2600" dirty="0" smtClean="0"/>
              <a:t>BTEC 14A: Biotechnology Laboratory Techniques  (2)</a:t>
            </a:r>
          </a:p>
          <a:p>
            <a:endParaRPr lang="en-US" sz="2600" dirty="0" smtClean="0"/>
          </a:p>
          <a:p>
            <a:r>
              <a:rPr lang="en-US" sz="2600" dirty="0" smtClean="0"/>
              <a:t>Semester 2</a:t>
            </a:r>
          </a:p>
          <a:p>
            <a:pPr lvl="1"/>
            <a:r>
              <a:rPr lang="en-US" sz="2600" dirty="0" smtClean="0"/>
              <a:t>BTEC 14B Biotechnology Internship Experience. (2)</a:t>
            </a:r>
            <a:endParaRPr lang="en-US" sz="2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Autofit/>
          </a:bodyPr>
          <a:lstStyle/>
          <a:p>
            <a:r>
              <a:rPr lang="en-US" sz="4800" dirty="0" smtClean="0"/>
              <a:t> 5. One Semester Accelerated</a:t>
            </a:r>
            <a:br>
              <a:rPr lang="en-US" sz="4800" dirty="0" smtClean="0"/>
            </a:br>
            <a:r>
              <a:rPr lang="en-US" sz="4800" dirty="0" smtClean="0"/>
              <a:t>Developmental English &amp; Math</a:t>
            </a:r>
            <a:br>
              <a:rPr lang="en-US" sz="4800" dirty="0" smtClean="0"/>
            </a:br>
            <a:endParaRPr lang="en-US" sz="4800" dirty="0"/>
          </a:p>
        </p:txBody>
      </p:sp>
      <p:sp>
        <p:nvSpPr>
          <p:cNvPr id="3" name="Content Placeholder 2"/>
          <p:cNvSpPr>
            <a:spLocks noGrp="1"/>
          </p:cNvSpPr>
          <p:nvPr>
            <p:ph idx="1"/>
          </p:nvPr>
        </p:nvSpPr>
        <p:spPr>
          <a:xfrm>
            <a:off x="1219200" y="2286000"/>
            <a:ext cx="6705600" cy="4038600"/>
          </a:xfrm>
        </p:spPr>
        <p:txBody>
          <a:bodyPr>
            <a:normAutofit lnSpcReduction="10000"/>
          </a:bodyPr>
          <a:lstStyle/>
          <a:p>
            <a:r>
              <a:rPr lang="en-US" dirty="0" smtClean="0"/>
              <a:t>Katie </a:t>
            </a:r>
            <a:r>
              <a:rPr lang="en-US" dirty="0" err="1" smtClean="0"/>
              <a:t>Hern</a:t>
            </a:r>
            <a:r>
              <a:rPr lang="en-US" dirty="0" smtClean="0"/>
              <a:t>, English Instructor, Chabot College, Co-Director and Inquiry Coach, Faculty Inquiry Network; </a:t>
            </a:r>
            <a:r>
              <a:rPr lang="en-US" dirty="0" smtClean="0">
                <a:hlinkClick r:id="rId2"/>
              </a:rPr>
              <a:t>khern@chabotcollege.edu</a:t>
            </a:r>
            <a:endParaRPr lang="en-US" dirty="0" smtClean="0"/>
          </a:p>
          <a:p>
            <a:r>
              <a:rPr lang="en-US" dirty="0" smtClean="0"/>
              <a:t>Myra Snell, Math Professor, Los </a:t>
            </a:r>
            <a:r>
              <a:rPr lang="en-US" dirty="0" err="1" smtClean="0"/>
              <a:t>Medanos</a:t>
            </a:r>
            <a:r>
              <a:rPr lang="en-US" dirty="0" smtClean="0"/>
              <a:t> </a:t>
            </a:r>
            <a:r>
              <a:rPr lang="en-US" dirty="0" err="1" smtClean="0"/>
              <a:t>College,Inquiry</a:t>
            </a:r>
            <a:r>
              <a:rPr lang="en-US" dirty="0" smtClean="0"/>
              <a:t> Coach, Faculty Inquiry; </a:t>
            </a:r>
            <a:r>
              <a:rPr lang="en-US" dirty="0" smtClean="0">
                <a:hlinkClick r:id="rId3"/>
              </a:rPr>
              <a:t>msnell@losmedanos.edu</a:t>
            </a:r>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9395" name="Picture 3"/>
          <p:cNvPicPr>
            <a:picLocks noGrp="1" noChangeArrowheads="1"/>
          </p:cNvPicPr>
          <p:nvPr>
            <p:ph idx="1"/>
          </p:nvPr>
        </p:nvPicPr>
        <p:blipFill>
          <a:blip r:embed="rId2" cstate="print"/>
          <a:stretch>
            <a:fillRect/>
          </a:stretch>
        </p:blipFill>
        <p:spPr bwMode="auto">
          <a:xfrm>
            <a:off x="228600" y="92025"/>
            <a:ext cx="8915400" cy="67659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0418" name="Picture 2"/>
          <p:cNvPicPr>
            <a:picLocks noChangeAspect="1" noChangeArrowheads="1"/>
          </p:cNvPicPr>
          <p:nvPr/>
        </p:nvPicPr>
        <p:blipFill>
          <a:blip r:embed="rId2" cstate="print"/>
          <a:srcRect/>
          <a:stretch>
            <a:fillRect/>
          </a:stretch>
        </p:blipFill>
        <p:spPr bwMode="auto">
          <a:xfrm>
            <a:off x="0" y="0"/>
            <a:ext cx="9496425" cy="7029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C:\Documents and Settings\brian.mcneene\Desktop\Hern_Accelerated Learning\towards a solution.JPG"/>
          <p:cNvPicPr>
            <a:picLocks noChangeAspect="1" noChangeArrowheads="1"/>
          </p:cNvPicPr>
          <p:nvPr/>
        </p:nvPicPr>
        <p:blipFill>
          <a:blip r:embed="rId2" cstate="print"/>
          <a:srcRect/>
          <a:stretch>
            <a:fillRect/>
          </a:stretch>
        </p:blipFill>
        <p:spPr bwMode="auto">
          <a:xfrm>
            <a:off x="-4763" y="14288"/>
            <a:ext cx="9153526" cy="682942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descr="C:\Documents and Settings\brian.mcneene\Desktop\Hern_Accelerated Learning\rpinciples5.JPG"/>
          <p:cNvPicPr>
            <a:picLocks noChangeAspect="1" noChangeArrowheads="1"/>
          </p:cNvPicPr>
          <p:nvPr/>
        </p:nvPicPr>
        <p:blipFill>
          <a:blip r:embed="rId2" cstate="print"/>
          <a:srcRect/>
          <a:stretch>
            <a:fillRect/>
          </a:stretch>
        </p:blipFill>
        <p:spPr bwMode="auto">
          <a:xfrm>
            <a:off x="-90488" y="-66675"/>
            <a:ext cx="9324976" cy="69913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C:\Documents and Settings\brian.mcneene\Desktop\Hern_Accelerated Learning\towards a solution2.JPG"/>
          <p:cNvPicPr>
            <a:picLocks noChangeAspect="1" noChangeArrowheads="1"/>
          </p:cNvPicPr>
          <p:nvPr/>
        </p:nvPicPr>
        <p:blipFill>
          <a:blip r:embed="rId2" cstate="print"/>
          <a:srcRect/>
          <a:stretch>
            <a:fillRect/>
          </a:stretch>
        </p:blipFill>
        <p:spPr bwMode="auto">
          <a:xfrm>
            <a:off x="-66675" y="-90488"/>
            <a:ext cx="9277350" cy="7038976"/>
          </a:xfrm>
          <a:prstGeom prst="rect">
            <a:avLst/>
          </a:prstGeom>
          <a:noFill/>
        </p:spPr>
      </p:pic>
      <p:pic>
        <p:nvPicPr>
          <p:cNvPr id="62467" name="Picture 3" descr="C:\Documents and Settings\brian.mcneene\Desktop\Hern_Accelerated Learning\rpinciples5.JPG"/>
          <p:cNvPicPr>
            <a:picLocks noChangeAspect="1" noChangeArrowheads="1"/>
          </p:cNvPicPr>
          <p:nvPr/>
        </p:nvPicPr>
        <p:blipFill>
          <a:blip r:embed="rId3" cstate="print"/>
          <a:srcRect/>
          <a:stretch>
            <a:fillRect/>
          </a:stretch>
        </p:blipFill>
        <p:spPr bwMode="auto">
          <a:xfrm>
            <a:off x="-90488" y="-66675"/>
            <a:ext cx="9324976" cy="6991350"/>
          </a:xfrm>
          <a:prstGeom prst="rect">
            <a:avLst/>
          </a:prstGeom>
          <a:noFill/>
        </p:spPr>
      </p:pic>
      <p:pic>
        <p:nvPicPr>
          <p:cNvPr id="62468" name="Picture 4" descr="C:\Documents and Settings\brian.mcneene\Desktop\Hern_Accelerated Learning\rpinciples6.JPG"/>
          <p:cNvPicPr>
            <a:picLocks noChangeAspect="1" noChangeArrowheads="1"/>
          </p:cNvPicPr>
          <p:nvPr/>
        </p:nvPicPr>
        <p:blipFill>
          <a:blip r:embed="rId4" cstate="print"/>
          <a:srcRect/>
          <a:stretch>
            <a:fillRect/>
          </a:stretch>
        </p:blipFill>
        <p:spPr bwMode="auto">
          <a:xfrm>
            <a:off x="-71438" y="-42863"/>
            <a:ext cx="9286876" cy="694372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C:\Documents and Settings\brian.mcneene\Desktop\Hern_Accelerated Learning\rpinciples7.JPG"/>
          <p:cNvPicPr>
            <a:picLocks noChangeAspect="1" noChangeArrowheads="1"/>
          </p:cNvPicPr>
          <p:nvPr/>
        </p:nvPicPr>
        <p:blipFill>
          <a:blip r:embed="rId2" cstate="print"/>
          <a:srcRect/>
          <a:stretch>
            <a:fillRect/>
          </a:stretch>
        </p:blipFill>
        <p:spPr bwMode="auto">
          <a:xfrm>
            <a:off x="-85725" y="-47625"/>
            <a:ext cx="9315450" cy="695325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3490" name="Picture 2" descr="C:\Documents and Settings\brian.mcneene\Desktop\Hern_Accelerated Learning\rpinciples7.JPG"/>
          <p:cNvPicPr>
            <a:picLocks noChangeAspect="1" noChangeArrowheads="1"/>
          </p:cNvPicPr>
          <p:nvPr/>
        </p:nvPicPr>
        <p:blipFill>
          <a:blip r:embed="rId2" cstate="print"/>
          <a:srcRect/>
          <a:stretch>
            <a:fillRect/>
          </a:stretch>
        </p:blipFill>
        <p:spPr bwMode="auto">
          <a:xfrm>
            <a:off x="-85725" y="-47625"/>
            <a:ext cx="9315450" cy="6953250"/>
          </a:xfrm>
          <a:prstGeom prst="rect">
            <a:avLst/>
          </a:prstGeom>
          <a:noFill/>
        </p:spPr>
      </p:pic>
      <p:pic>
        <p:nvPicPr>
          <p:cNvPr id="63491" name="Picture 3" descr="C:\Documents and Settings\brian.mcneene\Desktop\Hern_Accelerated Learning\rpinciples8.JPG"/>
          <p:cNvPicPr>
            <a:picLocks noChangeAspect="1" noChangeArrowheads="1"/>
          </p:cNvPicPr>
          <p:nvPr/>
        </p:nvPicPr>
        <p:blipFill>
          <a:blip r:embed="rId3" cstate="print"/>
          <a:srcRect/>
          <a:stretch>
            <a:fillRect/>
          </a:stretch>
        </p:blipFill>
        <p:spPr bwMode="auto">
          <a:xfrm>
            <a:off x="-33338" y="-66675"/>
            <a:ext cx="9210676" cy="699135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C:\Documents and Settings\brian.mcneene\Desktop\Hern_Accelerated Learning\slowerstudents9.JPG"/>
          <p:cNvPicPr>
            <a:picLocks noChangeAspect="1" noChangeArrowheads="1"/>
          </p:cNvPicPr>
          <p:nvPr/>
        </p:nvPicPr>
        <p:blipFill>
          <a:blip r:embed="rId2" cstate="print"/>
          <a:srcRect/>
          <a:stretch>
            <a:fillRect/>
          </a:stretch>
        </p:blipFill>
        <p:spPr bwMode="auto">
          <a:xfrm>
            <a:off x="-85725" y="-52388"/>
            <a:ext cx="9315450" cy="69627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if you need your students to be more engaged, we need to talk.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0" y="1600200"/>
            <a:ext cx="6194822" cy="4129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C:\Documents and Settings\brian.mcneene\Desktop\Hern_Accelerated Learning\slowerstudents10.JPG"/>
          <p:cNvPicPr>
            <a:picLocks noChangeAspect="1" noChangeArrowheads="1"/>
          </p:cNvPicPr>
          <p:nvPr/>
        </p:nvPicPr>
        <p:blipFill>
          <a:blip r:embed="rId2" cstate="print"/>
          <a:srcRect/>
          <a:stretch>
            <a:fillRect/>
          </a:stretch>
        </p:blipFill>
        <p:spPr bwMode="auto">
          <a:xfrm>
            <a:off x="-100013" y="-52388"/>
            <a:ext cx="9344026" cy="696277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C:\Documents and Settings\brian.mcneene\Desktop\Hern_Accelerated Learning\slowerstudents11.JPG"/>
          <p:cNvPicPr>
            <a:picLocks noChangeAspect="1" noChangeArrowheads="1"/>
          </p:cNvPicPr>
          <p:nvPr/>
        </p:nvPicPr>
        <p:blipFill>
          <a:blip r:embed="rId2" cstate="print"/>
          <a:srcRect/>
          <a:stretch>
            <a:fillRect/>
          </a:stretch>
        </p:blipFill>
        <p:spPr bwMode="auto">
          <a:xfrm>
            <a:off x="-85725" y="-38100"/>
            <a:ext cx="9315450" cy="69342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C:\Documents and Settings\brian.mcneene\Desktop\Hern_Accelerated Learning\slowerstudents12.JPG"/>
          <p:cNvPicPr>
            <a:picLocks noChangeAspect="1" noChangeArrowheads="1"/>
          </p:cNvPicPr>
          <p:nvPr/>
        </p:nvPicPr>
        <p:blipFill>
          <a:blip r:embed="rId2" cstate="print"/>
          <a:srcRect/>
          <a:stretch>
            <a:fillRect/>
          </a:stretch>
        </p:blipFill>
        <p:spPr bwMode="auto">
          <a:xfrm>
            <a:off x="-95250" y="-376238"/>
            <a:ext cx="9334500" cy="761047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p:cNvPicPr>
            <a:picLocks noChangeAspect="1" noChangeArrowheads="1"/>
          </p:cNvPicPr>
          <p:nvPr/>
        </p:nvPicPr>
        <p:blipFill>
          <a:blip r:embed="rId2" cstate="print"/>
          <a:srcRect/>
          <a:stretch>
            <a:fillRect/>
          </a:stretch>
        </p:blipFill>
        <p:spPr bwMode="auto">
          <a:xfrm>
            <a:off x="0" y="0"/>
            <a:ext cx="9286875" cy="701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82" name="Picture 2"/>
          <p:cNvPicPr>
            <a:picLocks noChangeAspect="1" noChangeArrowheads="1"/>
          </p:cNvPicPr>
          <p:nvPr/>
        </p:nvPicPr>
        <p:blipFill>
          <a:blip r:embed="rId2" cstate="print"/>
          <a:srcRect/>
          <a:stretch>
            <a:fillRect/>
          </a:stretch>
        </p:blipFill>
        <p:spPr bwMode="auto">
          <a:xfrm>
            <a:off x="0" y="0"/>
            <a:ext cx="9344025" cy="6962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and Planning Group</a:t>
            </a:r>
            <a:endParaRPr lang="en-US" dirty="0"/>
          </a:p>
        </p:txBody>
      </p:sp>
      <p:sp>
        <p:nvSpPr>
          <p:cNvPr id="3" name="Content Placeholder 2"/>
          <p:cNvSpPr>
            <a:spLocks noGrp="1"/>
          </p:cNvSpPr>
          <p:nvPr>
            <p:ph idx="1"/>
          </p:nvPr>
        </p:nvSpPr>
        <p:spPr/>
        <p:txBody>
          <a:bodyPr/>
          <a:lstStyle/>
          <a:p>
            <a:r>
              <a:rPr lang="en-US" dirty="0" smtClean="0"/>
              <a:t>RP group will be training the trainers next month for the Title V Atlas grant. </a:t>
            </a:r>
          </a:p>
          <a:p>
            <a:r>
              <a:rPr lang="en-US" dirty="0" smtClean="0"/>
              <a:t>RP group organized the Strengthening Student Success Conference that 400 educators attended last fall. </a:t>
            </a:r>
          </a:p>
          <a:p>
            <a:r>
              <a:rPr lang="en-US" dirty="0" smtClean="0"/>
              <a:t>RP is the best place to go to </a:t>
            </a:r>
            <a:r>
              <a:rPr lang="en-US" dirty="0" smtClean="0">
                <a:hlinkClick r:id="rId2"/>
              </a:rPr>
              <a:t>get guidance </a:t>
            </a:r>
            <a:r>
              <a:rPr lang="en-US" dirty="0" smtClean="0"/>
              <a:t>for trying out new ideas in instruction. </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990600" y="1524000"/>
            <a:ext cx="72009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more successful teachers.</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057400" y="1143000"/>
            <a:ext cx="4614862" cy="5224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Vote with your cell phone</a:t>
            </a:r>
            <a:endParaRPr lang="en-US" dirty="0"/>
          </a:p>
        </p:txBody>
      </p:sp>
    </p:spTree>
    <p:controls>
      <p:control spid="1026" name="ShockwaveFlash1" r:id="rId2" imgW="8151840" imgH="5334120"/>
    </p:controls>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1768</Words>
  <Application>Microsoft Office PowerPoint</Application>
  <PresentationFormat>On-screen Show (4:3)</PresentationFormat>
  <Paragraphs>308</Paragraphs>
  <Slides>65</Slides>
  <Notes>19</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Microsoft Office Excel 97-2003 Worksheet</vt:lpstr>
      <vt:lpstr>Slide 1</vt:lpstr>
      <vt:lpstr>Are You a Heroic Instructor?</vt:lpstr>
      <vt:lpstr>Are you a self-sacrificing instructor? </vt:lpstr>
      <vt:lpstr>Will you go to any lengths to inspire your students?</vt:lpstr>
      <vt:lpstr>Me Neither</vt:lpstr>
      <vt:lpstr>But if you need your students to be more engaged, we need to talk. </vt:lpstr>
      <vt:lpstr>What can we do?</vt:lpstr>
      <vt:lpstr>To be more successful teachers.</vt:lpstr>
      <vt:lpstr>Vote with your cell phone</vt:lpstr>
      <vt:lpstr>IVC Student Population</vt:lpstr>
      <vt:lpstr>Slide 11</vt:lpstr>
      <vt:lpstr>IVC Graduates 2009-2010</vt:lpstr>
      <vt:lpstr>ARCC 2010 Report  College Level Indicators</vt:lpstr>
      <vt:lpstr>IMPROVEMENT RATE FOR CREDIT ESL COURSES 31% </vt:lpstr>
      <vt:lpstr>PERSISTENCE RATE 74.3% </vt:lpstr>
      <vt:lpstr>STUDENT PROGRESS AND ACHIEVEMENT RATE 40% </vt:lpstr>
      <vt:lpstr>We Can Do Better</vt:lpstr>
      <vt:lpstr>Why this is a structural problem </vt:lpstr>
      <vt:lpstr>Slide 19</vt:lpstr>
      <vt:lpstr>What if?</vt:lpstr>
      <vt:lpstr>Rationale behind Contextualized Learning &amp; Learning communities</vt:lpstr>
      <vt:lpstr>Five Innovative Instructional Projects  that use Cohorts</vt:lpstr>
      <vt:lpstr>1. Grossmont College</vt:lpstr>
      <vt:lpstr>  Conversations about            Student Success…    Part III    Grossmont College’s  “Project Success”   </vt:lpstr>
      <vt:lpstr>One Developmental Link 1985</vt:lpstr>
      <vt:lpstr>Preliminary Research</vt:lpstr>
      <vt:lpstr>Growth Years</vt:lpstr>
      <vt:lpstr>Concurrent Reading and Writing Instruction</vt:lpstr>
      <vt:lpstr>Creating Community</vt:lpstr>
      <vt:lpstr>Fall 2006: Who Passed?</vt:lpstr>
      <vt:lpstr>Fall 2006: Who Stayed?</vt:lpstr>
      <vt:lpstr>Fall 2006: Who Stayed?</vt:lpstr>
      <vt:lpstr>Fall 2008: Who Passed?</vt:lpstr>
      <vt:lpstr>Fall 2008: Who Stayed?</vt:lpstr>
      <vt:lpstr>Fall 2008: Who Stayed?</vt:lpstr>
      <vt:lpstr>2. Grossmont College</vt:lpstr>
      <vt:lpstr>Contextualized Learning Communities</vt:lpstr>
      <vt:lpstr>Contextualized Learning</vt:lpstr>
      <vt:lpstr>The Math Connection</vt:lpstr>
      <vt:lpstr>Real World Applications</vt:lpstr>
      <vt:lpstr>Preliminary Research</vt:lpstr>
      <vt:lpstr>Transfer Level Contextualized Learning Community</vt:lpstr>
      <vt:lpstr>3. Baltimore County-ALP</vt:lpstr>
      <vt:lpstr>Slide 44</vt:lpstr>
      <vt:lpstr>Slide 45</vt:lpstr>
      <vt:lpstr>Slide 46</vt:lpstr>
      <vt:lpstr>Slide 47</vt:lpstr>
      <vt:lpstr>Slide 48</vt:lpstr>
      <vt:lpstr>4. Contextualized Learning</vt:lpstr>
      <vt:lpstr>Bridge to Bio Tech Program </vt:lpstr>
      <vt:lpstr> 5. One Semester Accelerated Developmental English &amp; Math </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The Research and Planning Group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Library</cp:lastModifiedBy>
  <cp:revision>56</cp:revision>
  <dcterms:created xsi:type="dcterms:W3CDTF">2010-11-24T21:27:52Z</dcterms:created>
  <dcterms:modified xsi:type="dcterms:W3CDTF">2011-03-17T22:04:01Z</dcterms:modified>
</cp:coreProperties>
</file>