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27"/>
  </p:notesMasterIdLst>
  <p:handoutMasterIdLst>
    <p:handoutMasterId r:id="rId28"/>
  </p:handoutMasterIdLst>
  <p:sldIdLst>
    <p:sldId id="286" r:id="rId2"/>
    <p:sldId id="285" r:id="rId3"/>
    <p:sldId id="357" r:id="rId4"/>
    <p:sldId id="367" r:id="rId5"/>
    <p:sldId id="368" r:id="rId6"/>
    <p:sldId id="348" r:id="rId7"/>
    <p:sldId id="342" r:id="rId8"/>
    <p:sldId id="341" r:id="rId9"/>
    <p:sldId id="362" r:id="rId10"/>
    <p:sldId id="363" r:id="rId11"/>
    <p:sldId id="359" r:id="rId12"/>
    <p:sldId id="355" r:id="rId13"/>
    <p:sldId id="356" r:id="rId14"/>
    <p:sldId id="350" r:id="rId15"/>
    <p:sldId id="354" r:id="rId16"/>
    <p:sldId id="361" r:id="rId17"/>
    <p:sldId id="371" r:id="rId18"/>
    <p:sldId id="351" r:id="rId19"/>
    <p:sldId id="353" r:id="rId20"/>
    <p:sldId id="364" r:id="rId21"/>
    <p:sldId id="372" r:id="rId22"/>
    <p:sldId id="365" r:id="rId23"/>
    <p:sldId id="370" r:id="rId24"/>
    <p:sldId id="360" r:id="rId25"/>
    <p:sldId id="314" r:id="rId26"/>
  </p:sldIdLst>
  <p:sldSz cx="9144000" cy="6858000" type="screen4x3"/>
  <p:notesSz cx="7102475" cy="93884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9999"/>
    <a:srgbClr val="000066"/>
    <a:srgbClr val="6BB361"/>
    <a:srgbClr val="FFCC66"/>
    <a:srgbClr val="D4B9DF"/>
    <a:srgbClr val="A4DA8E"/>
    <a:srgbClr val="CFF0A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4" autoAdjust="0"/>
  </p:normalViewPr>
  <p:slideViewPr>
    <p:cSldViewPr>
      <p:cViewPr varScale="1">
        <p:scale>
          <a:sx n="67" d="100"/>
          <a:sy n="67" d="100"/>
        </p:scale>
        <p:origin x="-61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A1F5F4-77FB-45AB-B50B-8E376757E3EB}"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3DF1F786-946F-4AE2-9266-2FE2BEFA8C5A}">
      <dgm:prSet phldrT="[Text]"/>
      <dgm:spPr>
        <a:solidFill>
          <a:schemeClr val="accent2"/>
        </a:solidFill>
      </dgm:spPr>
      <dgm:t>
        <a:bodyPr/>
        <a:lstStyle/>
        <a:p>
          <a:r>
            <a:rPr lang="en-US" b="1" baseline="0" dirty="0" smtClean="0">
              <a:solidFill>
                <a:srgbClr val="000000"/>
              </a:solidFill>
            </a:rPr>
            <a:t>Measure Student Learning as a Result of the Course or Program</a:t>
          </a:r>
          <a:endParaRPr lang="en-US" b="1" baseline="0" dirty="0">
            <a:solidFill>
              <a:srgbClr val="000000"/>
            </a:solidFill>
          </a:endParaRPr>
        </a:p>
      </dgm:t>
    </dgm:pt>
    <dgm:pt modelId="{F81D718D-795A-4008-B335-83ACC6E180A0}" type="parTrans" cxnId="{5B2FC569-1D09-4596-AF5B-50CC16507818}">
      <dgm:prSet/>
      <dgm:spPr/>
      <dgm:t>
        <a:bodyPr/>
        <a:lstStyle/>
        <a:p>
          <a:endParaRPr lang="en-US" b="1"/>
        </a:p>
      </dgm:t>
    </dgm:pt>
    <dgm:pt modelId="{44450AD4-792B-4DA7-AEBD-F05D462302D5}" type="sibTrans" cxnId="{5B2FC569-1D09-4596-AF5B-50CC16507818}">
      <dgm:prSet/>
      <dgm:spPr/>
      <dgm:t>
        <a:bodyPr/>
        <a:lstStyle/>
        <a:p>
          <a:endParaRPr lang="en-US" b="1"/>
        </a:p>
      </dgm:t>
    </dgm:pt>
    <dgm:pt modelId="{269005FD-F7AB-406D-A28D-0009E9D2D167}">
      <dgm:prSet phldrT="[Text]" custT="1"/>
      <dgm:spPr>
        <a:solidFill>
          <a:schemeClr val="accent2"/>
        </a:solidFill>
      </dgm:spPr>
      <dgm:t>
        <a:bodyPr/>
        <a:lstStyle/>
        <a:p>
          <a:r>
            <a:rPr lang="en-US" sz="2200" b="1" baseline="0" dirty="0" smtClean="0">
              <a:solidFill>
                <a:srgbClr val="000000"/>
              </a:solidFill>
            </a:rPr>
            <a:t>Develop, Modify, or Review a Curriculum, Course, Program, or Service.</a:t>
          </a:r>
          <a:endParaRPr lang="en-US" sz="2200" b="1" baseline="0" dirty="0">
            <a:solidFill>
              <a:srgbClr val="000000"/>
            </a:solidFill>
          </a:endParaRPr>
        </a:p>
      </dgm:t>
    </dgm:pt>
    <dgm:pt modelId="{930A8639-916E-4AAB-B6AB-651DD3168962}" type="parTrans" cxnId="{65640223-0267-4FCB-B86B-0966203D1DB6}">
      <dgm:prSet/>
      <dgm:spPr/>
      <dgm:t>
        <a:bodyPr/>
        <a:lstStyle/>
        <a:p>
          <a:endParaRPr lang="en-US" b="1"/>
        </a:p>
      </dgm:t>
    </dgm:pt>
    <dgm:pt modelId="{4644579C-A930-42E7-94D3-D886BF1AE5AB}" type="sibTrans" cxnId="{65640223-0267-4FCB-B86B-0966203D1DB6}">
      <dgm:prSet/>
      <dgm:spPr/>
      <dgm:t>
        <a:bodyPr/>
        <a:lstStyle/>
        <a:p>
          <a:endParaRPr lang="en-US" b="1"/>
        </a:p>
      </dgm:t>
    </dgm:pt>
    <dgm:pt modelId="{EB258B95-8109-4F4A-B4E7-AAD68880A7DD}">
      <dgm:prSet custT="1"/>
      <dgm:spPr>
        <a:solidFill>
          <a:schemeClr val="accent2"/>
        </a:solidFill>
      </dgm:spPr>
      <dgm:t>
        <a:bodyPr/>
        <a:lstStyle/>
        <a:p>
          <a:r>
            <a:rPr lang="en-US" sz="2200" b="1" baseline="0" dirty="0" smtClean="0">
              <a:solidFill>
                <a:srgbClr val="000000"/>
              </a:solidFill>
            </a:rPr>
            <a:t>Develop or Modify </a:t>
          </a:r>
        </a:p>
        <a:p>
          <a:r>
            <a:rPr lang="en-US" sz="2200" b="1" baseline="0" dirty="0" smtClean="0">
              <a:solidFill>
                <a:srgbClr val="000000"/>
              </a:solidFill>
            </a:rPr>
            <a:t>Student Learning Outcomes &amp; Assessments</a:t>
          </a:r>
          <a:endParaRPr lang="en-US" sz="2200" b="1" baseline="0" dirty="0">
            <a:solidFill>
              <a:srgbClr val="000000"/>
            </a:solidFill>
          </a:endParaRPr>
        </a:p>
      </dgm:t>
    </dgm:pt>
    <dgm:pt modelId="{1AD045AE-9024-490B-8425-98608007C545}" type="parTrans" cxnId="{FA83A239-8B71-459F-BEE1-D946CD508CF1}">
      <dgm:prSet/>
      <dgm:spPr/>
      <dgm:t>
        <a:bodyPr/>
        <a:lstStyle/>
        <a:p>
          <a:endParaRPr lang="en-US" b="1"/>
        </a:p>
      </dgm:t>
    </dgm:pt>
    <dgm:pt modelId="{BAA06110-691A-4D41-A148-105F15FE4AEC}" type="sibTrans" cxnId="{FA83A239-8B71-459F-BEE1-D946CD508CF1}">
      <dgm:prSet/>
      <dgm:spPr/>
      <dgm:t>
        <a:bodyPr/>
        <a:lstStyle/>
        <a:p>
          <a:endParaRPr lang="en-US" b="1"/>
        </a:p>
      </dgm:t>
    </dgm:pt>
    <dgm:pt modelId="{9A7830EB-81E2-4504-8D10-A95F6640E11B}">
      <dgm:prSet/>
      <dgm:spPr>
        <a:solidFill>
          <a:schemeClr val="accent2"/>
        </a:solidFill>
      </dgm:spPr>
      <dgm:t>
        <a:bodyPr/>
        <a:lstStyle/>
        <a:p>
          <a:r>
            <a:rPr lang="en-US" b="1" baseline="0" dirty="0" smtClean="0">
              <a:solidFill>
                <a:srgbClr val="000000"/>
              </a:solidFill>
            </a:rPr>
            <a:t>Collect, Discuss, &amp; Analyze Data.</a:t>
          </a:r>
          <a:endParaRPr lang="en-US" b="1" baseline="0" dirty="0">
            <a:solidFill>
              <a:srgbClr val="000000"/>
            </a:solidFill>
          </a:endParaRPr>
        </a:p>
      </dgm:t>
    </dgm:pt>
    <dgm:pt modelId="{DDE6981F-C895-4D0C-A3B4-A8EBC5EE7F53}" type="parTrans" cxnId="{208A582F-D8F3-4F6E-8CFA-F574072561BD}">
      <dgm:prSet/>
      <dgm:spPr/>
      <dgm:t>
        <a:bodyPr/>
        <a:lstStyle/>
        <a:p>
          <a:endParaRPr lang="en-US" b="1"/>
        </a:p>
      </dgm:t>
    </dgm:pt>
    <dgm:pt modelId="{7E8EC87C-8E3F-40FB-9F64-CA06583EED9D}" type="sibTrans" cxnId="{208A582F-D8F3-4F6E-8CFA-F574072561BD}">
      <dgm:prSet/>
      <dgm:spPr/>
      <dgm:t>
        <a:bodyPr/>
        <a:lstStyle/>
        <a:p>
          <a:endParaRPr lang="en-US" b="1"/>
        </a:p>
      </dgm:t>
    </dgm:pt>
    <dgm:pt modelId="{975C8198-107F-4BF9-88DD-450C39FA5EB1}">
      <dgm:prSet/>
      <dgm:spPr>
        <a:solidFill>
          <a:schemeClr val="accent2"/>
        </a:solidFill>
      </dgm:spPr>
      <dgm:t>
        <a:bodyPr/>
        <a:lstStyle/>
        <a:p>
          <a:r>
            <a:rPr lang="en-US" b="1" baseline="0" dirty="0" smtClean="0">
              <a:solidFill>
                <a:srgbClr val="000000"/>
              </a:solidFill>
            </a:rPr>
            <a:t>Determine Refinements Based on Outcomes Data. </a:t>
          </a:r>
          <a:endParaRPr lang="en-US" b="1" baseline="0" dirty="0">
            <a:solidFill>
              <a:srgbClr val="000000"/>
            </a:solidFill>
          </a:endParaRPr>
        </a:p>
      </dgm:t>
    </dgm:pt>
    <dgm:pt modelId="{C1AE04E2-6827-43BD-9DA4-9AB7C26DE103}" type="parTrans" cxnId="{8E04538D-E06B-4E5D-A849-1F9D3E68D13D}">
      <dgm:prSet/>
      <dgm:spPr/>
      <dgm:t>
        <a:bodyPr/>
        <a:lstStyle/>
        <a:p>
          <a:endParaRPr lang="en-US" b="1"/>
        </a:p>
      </dgm:t>
    </dgm:pt>
    <dgm:pt modelId="{ACB749B3-C96C-40FA-998D-182BDEEF5508}" type="sibTrans" cxnId="{8E04538D-E06B-4E5D-A849-1F9D3E68D13D}">
      <dgm:prSet/>
      <dgm:spPr/>
      <dgm:t>
        <a:bodyPr/>
        <a:lstStyle/>
        <a:p>
          <a:endParaRPr lang="en-US" b="1"/>
        </a:p>
      </dgm:t>
    </dgm:pt>
    <dgm:pt modelId="{36B08914-D728-421B-94B7-4A02009DD0AC}" type="pres">
      <dgm:prSet presAssocID="{D7A1F5F4-77FB-45AB-B50B-8E376757E3EB}" presName="cycle" presStyleCnt="0">
        <dgm:presLayoutVars>
          <dgm:dir/>
          <dgm:resizeHandles val="exact"/>
        </dgm:presLayoutVars>
      </dgm:prSet>
      <dgm:spPr/>
      <dgm:t>
        <a:bodyPr/>
        <a:lstStyle/>
        <a:p>
          <a:endParaRPr lang="en-US"/>
        </a:p>
      </dgm:t>
    </dgm:pt>
    <dgm:pt modelId="{33E6A869-B147-45EE-81B0-8ADF7F82F197}" type="pres">
      <dgm:prSet presAssocID="{EB258B95-8109-4F4A-B4E7-AAD68880A7DD}" presName="node" presStyleLbl="node1" presStyleIdx="0" presStyleCnt="5" custScaleX="320783" custScaleY="112809" custRadScaleRad="97893" custRadScaleInc="-2839">
        <dgm:presLayoutVars>
          <dgm:bulletEnabled val="1"/>
        </dgm:presLayoutVars>
      </dgm:prSet>
      <dgm:spPr/>
      <dgm:t>
        <a:bodyPr/>
        <a:lstStyle/>
        <a:p>
          <a:endParaRPr lang="en-US"/>
        </a:p>
      </dgm:t>
    </dgm:pt>
    <dgm:pt modelId="{79282899-50CB-472B-BC38-347D9543C299}" type="pres">
      <dgm:prSet presAssocID="{EB258B95-8109-4F4A-B4E7-AAD68880A7DD}" presName="spNode" presStyleCnt="0"/>
      <dgm:spPr/>
    </dgm:pt>
    <dgm:pt modelId="{96214369-140B-4FC1-94FE-74EC436EB79D}" type="pres">
      <dgm:prSet presAssocID="{BAA06110-691A-4D41-A148-105F15FE4AEC}" presName="sibTrans" presStyleLbl="sibTrans1D1" presStyleIdx="0" presStyleCnt="5"/>
      <dgm:spPr/>
      <dgm:t>
        <a:bodyPr/>
        <a:lstStyle/>
        <a:p>
          <a:endParaRPr lang="en-US"/>
        </a:p>
      </dgm:t>
    </dgm:pt>
    <dgm:pt modelId="{A0E9ADE3-C4B3-4040-84E6-547F90BF15BD}" type="pres">
      <dgm:prSet presAssocID="{3DF1F786-946F-4AE2-9266-2FE2BEFA8C5A}" presName="node" presStyleLbl="node1" presStyleIdx="1" presStyleCnt="5" custScaleX="207148" custScaleY="117254">
        <dgm:presLayoutVars>
          <dgm:bulletEnabled val="1"/>
        </dgm:presLayoutVars>
      </dgm:prSet>
      <dgm:spPr/>
      <dgm:t>
        <a:bodyPr/>
        <a:lstStyle/>
        <a:p>
          <a:endParaRPr lang="en-US"/>
        </a:p>
      </dgm:t>
    </dgm:pt>
    <dgm:pt modelId="{AED41CC9-8913-430F-ACB0-A8B04DD2A556}" type="pres">
      <dgm:prSet presAssocID="{3DF1F786-946F-4AE2-9266-2FE2BEFA8C5A}" presName="spNode" presStyleCnt="0"/>
      <dgm:spPr/>
    </dgm:pt>
    <dgm:pt modelId="{729E1103-4FF5-41BA-9AF9-09019CA65FF5}" type="pres">
      <dgm:prSet presAssocID="{44450AD4-792B-4DA7-AEBD-F05D462302D5}" presName="sibTrans" presStyleLbl="sibTrans1D1" presStyleIdx="1" presStyleCnt="5"/>
      <dgm:spPr/>
      <dgm:t>
        <a:bodyPr/>
        <a:lstStyle/>
        <a:p>
          <a:endParaRPr lang="en-US"/>
        </a:p>
      </dgm:t>
    </dgm:pt>
    <dgm:pt modelId="{91521110-C034-4060-A72C-462D5D0D083D}" type="pres">
      <dgm:prSet presAssocID="{9A7830EB-81E2-4504-8D10-A95F6640E11B}" presName="node" presStyleLbl="node1" presStyleIdx="2" presStyleCnt="5" custScaleX="132178" custScaleY="227056">
        <dgm:presLayoutVars>
          <dgm:bulletEnabled val="1"/>
        </dgm:presLayoutVars>
      </dgm:prSet>
      <dgm:spPr/>
      <dgm:t>
        <a:bodyPr/>
        <a:lstStyle/>
        <a:p>
          <a:endParaRPr lang="en-US"/>
        </a:p>
      </dgm:t>
    </dgm:pt>
    <dgm:pt modelId="{521AA10D-2019-4735-A7B3-3DBAC29A4CCF}" type="pres">
      <dgm:prSet presAssocID="{9A7830EB-81E2-4504-8D10-A95F6640E11B}" presName="spNode" presStyleCnt="0"/>
      <dgm:spPr/>
    </dgm:pt>
    <dgm:pt modelId="{FC2FBEED-1AD1-4B76-AD66-E21A40722D9A}" type="pres">
      <dgm:prSet presAssocID="{7E8EC87C-8E3F-40FB-9F64-CA06583EED9D}" presName="sibTrans" presStyleLbl="sibTrans1D1" presStyleIdx="2" presStyleCnt="5"/>
      <dgm:spPr/>
      <dgm:t>
        <a:bodyPr/>
        <a:lstStyle/>
        <a:p>
          <a:endParaRPr lang="en-US"/>
        </a:p>
      </dgm:t>
    </dgm:pt>
    <dgm:pt modelId="{A52FC07E-46DA-4407-A749-1985F84FA749}" type="pres">
      <dgm:prSet presAssocID="{975C8198-107F-4BF9-88DD-450C39FA5EB1}" presName="node" presStyleLbl="node1" presStyleIdx="3" presStyleCnt="5" custScaleX="128959" custScaleY="221758">
        <dgm:presLayoutVars>
          <dgm:bulletEnabled val="1"/>
        </dgm:presLayoutVars>
      </dgm:prSet>
      <dgm:spPr/>
      <dgm:t>
        <a:bodyPr/>
        <a:lstStyle/>
        <a:p>
          <a:endParaRPr lang="en-US"/>
        </a:p>
      </dgm:t>
    </dgm:pt>
    <dgm:pt modelId="{EB79A078-443D-4143-9BB1-5464C80E534C}" type="pres">
      <dgm:prSet presAssocID="{975C8198-107F-4BF9-88DD-450C39FA5EB1}" presName="spNode" presStyleCnt="0"/>
      <dgm:spPr/>
    </dgm:pt>
    <dgm:pt modelId="{3F7D5F7F-5836-46CE-A082-3A790E8AABEE}" type="pres">
      <dgm:prSet presAssocID="{ACB749B3-C96C-40FA-998D-182BDEEF5508}" presName="sibTrans" presStyleLbl="sibTrans1D1" presStyleIdx="3" presStyleCnt="5"/>
      <dgm:spPr/>
      <dgm:t>
        <a:bodyPr/>
        <a:lstStyle/>
        <a:p>
          <a:endParaRPr lang="en-US"/>
        </a:p>
      </dgm:t>
    </dgm:pt>
    <dgm:pt modelId="{07395454-12E6-4CBE-A8F3-52343B09B64F}" type="pres">
      <dgm:prSet presAssocID="{269005FD-F7AB-406D-A28D-0009E9D2D167}" presName="node" presStyleLbl="node1" presStyleIdx="4" presStyleCnt="5" custScaleX="210367" custScaleY="113614">
        <dgm:presLayoutVars>
          <dgm:bulletEnabled val="1"/>
        </dgm:presLayoutVars>
      </dgm:prSet>
      <dgm:spPr/>
      <dgm:t>
        <a:bodyPr/>
        <a:lstStyle/>
        <a:p>
          <a:endParaRPr lang="en-US"/>
        </a:p>
      </dgm:t>
    </dgm:pt>
    <dgm:pt modelId="{82B1C380-B7F6-4838-B859-0AE2DB635EC3}" type="pres">
      <dgm:prSet presAssocID="{269005FD-F7AB-406D-A28D-0009E9D2D167}" presName="spNode" presStyleCnt="0"/>
      <dgm:spPr/>
    </dgm:pt>
    <dgm:pt modelId="{E5CD5A5E-198F-4145-BA05-14FF4B962CAE}" type="pres">
      <dgm:prSet presAssocID="{4644579C-A930-42E7-94D3-D886BF1AE5AB}" presName="sibTrans" presStyleLbl="sibTrans1D1" presStyleIdx="4" presStyleCnt="5"/>
      <dgm:spPr/>
      <dgm:t>
        <a:bodyPr/>
        <a:lstStyle/>
        <a:p>
          <a:endParaRPr lang="en-US"/>
        </a:p>
      </dgm:t>
    </dgm:pt>
  </dgm:ptLst>
  <dgm:cxnLst>
    <dgm:cxn modelId="{30BEBF10-FBD2-48A8-9069-13D34099FB07}" type="presOf" srcId="{BAA06110-691A-4D41-A148-105F15FE4AEC}" destId="{96214369-140B-4FC1-94FE-74EC436EB79D}" srcOrd="0" destOrd="0" presId="urn:microsoft.com/office/officeart/2005/8/layout/cycle5"/>
    <dgm:cxn modelId="{5654CBFD-894A-435C-876A-AD95F849B0F6}" type="presOf" srcId="{44450AD4-792B-4DA7-AEBD-F05D462302D5}" destId="{729E1103-4FF5-41BA-9AF9-09019CA65FF5}" srcOrd="0" destOrd="0" presId="urn:microsoft.com/office/officeart/2005/8/layout/cycle5"/>
    <dgm:cxn modelId="{0343661D-2B44-471C-825C-4C7FC9695D34}" type="presOf" srcId="{9A7830EB-81E2-4504-8D10-A95F6640E11B}" destId="{91521110-C034-4060-A72C-462D5D0D083D}" srcOrd="0" destOrd="0" presId="urn:microsoft.com/office/officeart/2005/8/layout/cycle5"/>
    <dgm:cxn modelId="{3F80B652-BB4D-4087-B4C8-1CD52BD1E552}" type="presOf" srcId="{3DF1F786-946F-4AE2-9266-2FE2BEFA8C5A}" destId="{A0E9ADE3-C4B3-4040-84E6-547F90BF15BD}" srcOrd="0" destOrd="0" presId="urn:microsoft.com/office/officeart/2005/8/layout/cycle5"/>
    <dgm:cxn modelId="{288E96C0-C5F7-424E-8BFC-CA02D2C052C8}" type="presOf" srcId="{EB258B95-8109-4F4A-B4E7-AAD68880A7DD}" destId="{33E6A869-B147-45EE-81B0-8ADF7F82F197}" srcOrd="0" destOrd="0" presId="urn:microsoft.com/office/officeart/2005/8/layout/cycle5"/>
    <dgm:cxn modelId="{2AD9309F-03B6-4568-A42A-4763CAD971D4}" type="presOf" srcId="{269005FD-F7AB-406D-A28D-0009E9D2D167}" destId="{07395454-12E6-4CBE-A8F3-52343B09B64F}" srcOrd="0" destOrd="0" presId="urn:microsoft.com/office/officeart/2005/8/layout/cycle5"/>
    <dgm:cxn modelId="{DCA40DDF-5B64-4788-BD78-536C8645B17A}" type="presOf" srcId="{D7A1F5F4-77FB-45AB-B50B-8E376757E3EB}" destId="{36B08914-D728-421B-94B7-4A02009DD0AC}" srcOrd="0" destOrd="0" presId="urn:microsoft.com/office/officeart/2005/8/layout/cycle5"/>
    <dgm:cxn modelId="{B506F1E0-4BB6-46D6-A49D-885848103803}" type="presOf" srcId="{7E8EC87C-8E3F-40FB-9F64-CA06583EED9D}" destId="{FC2FBEED-1AD1-4B76-AD66-E21A40722D9A}" srcOrd="0" destOrd="0" presId="urn:microsoft.com/office/officeart/2005/8/layout/cycle5"/>
    <dgm:cxn modelId="{65640223-0267-4FCB-B86B-0966203D1DB6}" srcId="{D7A1F5F4-77FB-45AB-B50B-8E376757E3EB}" destId="{269005FD-F7AB-406D-A28D-0009E9D2D167}" srcOrd="4" destOrd="0" parTransId="{930A8639-916E-4AAB-B6AB-651DD3168962}" sibTransId="{4644579C-A930-42E7-94D3-D886BF1AE5AB}"/>
    <dgm:cxn modelId="{208A582F-D8F3-4F6E-8CFA-F574072561BD}" srcId="{D7A1F5F4-77FB-45AB-B50B-8E376757E3EB}" destId="{9A7830EB-81E2-4504-8D10-A95F6640E11B}" srcOrd="2" destOrd="0" parTransId="{DDE6981F-C895-4D0C-A3B4-A8EBC5EE7F53}" sibTransId="{7E8EC87C-8E3F-40FB-9F64-CA06583EED9D}"/>
    <dgm:cxn modelId="{EED9D3FA-1A40-43E3-9A48-4B70B7EA770A}" type="presOf" srcId="{975C8198-107F-4BF9-88DD-450C39FA5EB1}" destId="{A52FC07E-46DA-4407-A749-1985F84FA749}" srcOrd="0" destOrd="0" presId="urn:microsoft.com/office/officeart/2005/8/layout/cycle5"/>
    <dgm:cxn modelId="{5B2FC569-1D09-4596-AF5B-50CC16507818}" srcId="{D7A1F5F4-77FB-45AB-B50B-8E376757E3EB}" destId="{3DF1F786-946F-4AE2-9266-2FE2BEFA8C5A}" srcOrd="1" destOrd="0" parTransId="{F81D718D-795A-4008-B335-83ACC6E180A0}" sibTransId="{44450AD4-792B-4DA7-AEBD-F05D462302D5}"/>
    <dgm:cxn modelId="{99CB7A82-C6C8-46E0-9FEB-213AC8783297}" type="presOf" srcId="{ACB749B3-C96C-40FA-998D-182BDEEF5508}" destId="{3F7D5F7F-5836-46CE-A082-3A790E8AABEE}" srcOrd="0" destOrd="0" presId="urn:microsoft.com/office/officeart/2005/8/layout/cycle5"/>
    <dgm:cxn modelId="{8E04538D-E06B-4E5D-A849-1F9D3E68D13D}" srcId="{D7A1F5F4-77FB-45AB-B50B-8E376757E3EB}" destId="{975C8198-107F-4BF9-88DD-450C39FA5EB1}" srcOrd="3" destOrd="0" parTransId="{C1AE04E2-6827-43BD-9DA4-9AB7C26DE103}" sibTransId="{ACB749B3-C96C-40FA-998D-182BDEEF5508}"/>
    <dgm:cxn modelId="{69D3F0EA-E9EF-47C6-8078-B837D2780F40}" type="presOf" srcId="{4644579C-A930-42E7-94D3-D886BF1AE5AB}" destId="{E5CD5A5E-198F-4145-BA05-14FF4B962CAE}" srcOrd="0" destOrd="0" presId="urn:microsoft.com/office/officeart/2005/8/layout/cycle5"/>
    <dgm:cxn modelId="{FA83A239-8B71-459F-BEE1-D946CD508CF1}" srcId="{D7A1F5F4-77FB-45AB-B50B-8E376757E3EB}" destId="{EB258B95-8109-4F4A-B4E7-AAD68880A7DD}" srcOrd="0" destOrd="0" parTransId="{1AD045AE-9024-490B-8425-98608007C545}" sibTransId="{BAA06110-691A-4D41-A148-105F15FE4AEC}"/>
    <dgm:cxn modelId="{CEC7756B-7409-4FF2-849C-0D35F3A541CC}" type="presParOf" srcId="{36B08914-D728-421B-94B7-4A02009DD0AC}" destId="{33E6A869-B147-45EE-81B0-8ADF7F82F197}" srcOrd="0" destOrd="0" presId="urn:microsoft.com/office/officeart/2005/8/layout/cycle5"/>
    <dgm:cxn modelId="{18B64E1D-1B5D-4CA1-B298-A31F46CE097E}" type="presParOf" srcId="{36B08914-D728-421B-94B7-4A02009DD0AC}" destId="{79282899-50CB-472B-BC38-347D9543C299}" srcOrd="1" destOrd="0" presId="urn:microsoft.com/office/officeart/2005/8/layout/cycle5"/>
    <dgm:cxn modelId="{24715B07-78A2-42D5-AAA5-BFE8A50B62AE}" type="presParOf" srcId="{36B08914-D728-421B-94B7-4A02009DD0AC}" destId="{96214369-140B-4FC1-94FE-74EC436EB79D}" srcOrd="2" destOrd="0" presId="urn:microsoft.com/office/officeart/2005/8/layout/cycle5"/>
    <dgm:cxn modelId="{906CBFF2-A4E6-4AD8-B893-38BF66A11E6B}" type="presParOf" srcId="{36B08914-D728-421B-94B7-4A02009DD0AC}" destId="{A0E9ADE3-C4B3-4040-84E6-547F90BF15BD}" srcOrd="3" destOrd="0" presId="urn:microsoft.com/office/officeart/2005/8/layout/cycle5"/>
    <dgm:cxn modelId="{EC60FC8C-DAFB-4A9F-A68A-91DE577C7CC7}" type="presParOf" srcId="{36B08914-D728-421B-94B7-4A02009DD0AC}" destId="{AED41CC9-8913-430F-ACB0-A8B04DD2A556}" srcOrd="4" destOrd="0" presId="urn:microsoft.com/office/officeart/2005/8/layout/cycle5"/>
    <dgm:cxn modelId="{A727E308-3E41-4A71-837A-D5DD0D8EE348}" type="presParOf" srcId="{36B08914-D728-421B-94B7-4A02009DD0AC}" destId="{729E1103-4FF5-41BA-9AF9-09019CA65FF5}" srcOrd="5" destOrd="0" presId="urn:microsoft.com/office/officeart/2005/8/layout/cycle5"/>
    <dgm:cxn modelId="{F919AD9A-11F4-41BE-A675-F210A5014857}" type="presParOf" srcId="{36B08914-D728-421B-94B7-4A02009DD0AC}" destId="{91521110-C034-4060-A72C-462D5D0D083D}" srcOrd="6" destOrd="0" presId="urn:microsoft.com/office/officeart/2005/8/layout/cycle5"/>
    <dgm:cxn modelId="{A7DCBE5C-4F84-4910-9C07-876DE2F993B5}" type="presParOf" srcId="{36B08914-D728-421B-94B7-4A02009DD0AC}" destId="{521AA10D-2019-4735-A7B3-3DBAC29A4CCF}" srcOrd="7" destOrd="0" presId="urn:microsoft.com/office/officeart/2005/8/layout/cycle5"/>
    <dgm:cxn modelId="{66C88E52-A128-48B8-9378-1C8E30600EFD}" type="presParOf" srcId="{36B08914-D728-421B-94B7-4A02009DD0AC}" destId="{FC2FBEED-1AD1-4B76-AD66-E21A40722D9A}" srcOrd="8" destOrd="0" presId="urn:microsoft.com/office/officeart/2005/8/layout/cycle5"/>
    <dgm:cxn modelId="{B5CDE35D-F843-4EDD-89CA-0F7D7EB1B708}" type="presParOf" srcId="{36B08914-D728-421B-94B7-4A02009DD0AC}" destId="{A52FC07E-46DA-4407-A749-1985F84FA749}" srcOrd="9" destOrd="0" presId="urn:microsoft.com/office/officeart/2005/8/layout/cycle5"/>
    <dgm:cxn modelId="{8B4D66C5-68E8-4677-9CA2-33A4107D64E7}" type="presParOf" srcId="{36B08914-D728-421B-94B7-4A02009DD0AC}" destId="{EB79A078-443D-4143-9BB1-5464C80E534C}" srcOrd="10" destOrd="0" presId="urn:microsoft.com/office/officeart/2005/8/layout/cycle5"/>
    <dgm:cxn modelId="{9FC131FC-F727-4A38-930B-3C29CF00B0CB}" type="presParOf" srcId="{36B08914-D728-421B-94B7-4A02009DD0AC}" destId="{3F7D5F7F-5836-46CE-A082-3A790E8AABEE}" srcOrd="11" destOrd="0" presId="urn:microsoft.com/office/officeart/2005/8/layout/cycle5"/>
    <dgm:cxn modelId="{B5796D8B-49EA-4E5A-A592-E77B33EF72D8}" type="presParOf" srcId="{36B08914-D728-421B-94B7-4A02009DD0AC}" destId="{07395454-12E6-4CBE-A8F3-52343B09B64F}" srcOrd="12" destOrd="0" presId="urn:microsoft.com/office/officeart/2005/8/layout/cycle5"/>
    <dgm:cxn modelId="{6D146EC8-2F8C-4F77-84E5-9DD792655588}" type="presParOf" srcId="{36B08914-D728-421B-94B7-4A02009DD0AC}" destId="{82B1C380-B7F6-4838-B859-0AE2DB635EC3}" srcOrd="13" destOrd="0" presId="urn:microsoft.com/office/officeart/2005/8/layout/cycle5"/>
    <dgm:cxn modelId="{0371BF72-9F15-4F78-9A0C-DDD0F7B8873F}" type="presParOf" srcId="{36B08914-D728-421B-94B7-4A02009DD0AC}" destId="{E5CD5A5E-198F-4145-BA05-14FF4B962CAE}" srcOrd="14" destOrd="0" presId="urn:microsoft.com/office/officeart/2005/8/layout/cycle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3E6A869-B147-45EE-81B0-8ADF7F82F197}">
      <dsp:nvSpPr>
        <dsp:cNvPr id="0" name=""/>
        <dsp:cNvSpPr/>
      </dsp:nvSpPr>
      <dsp:spPr>
        <a:xfrm>
          <a:off x="1142999" y="-304793"/>
          <a:ext cx="5538196" cy="1265942"/>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baseline="0" dirty="0" smtClean="0">
              <a:solidFill>
                <a:srgbClr val="000000"/>
              </a:solidFill>
            </a:rPr>
            <a:t>Develop or Modify </a:t>
          </a:r>
        </a:p>
        <a:p>
          <a:pPr lvl="0" algn="ctr" defTabSz="977900">
            <a:lnSpc>
              <a:spcPct val="90000"/>
            </a:lnSpc>
            <a:spcBef>
              <a:spcPct val="0"/>
            </a:spcBef>
            <a:spcAft>
              <a:spcPct val="35000"/>
            </a:spcAft>
          </a:pPr>
          <a:r>
            <a:rPr lang="en-US" sz="2200" b="1" kern="1200" baseline="0" dirty="0" smtClean="0">
              <a:solidFill>
                <a:srgbClr val="000000"/>
              </a:solidFill>
            </a:rPr>
            <a:t>Student Learning Outcomes &amp; Assessments</a:t>
          </a:r>
          <a:endParaRPr lang="en-US" sz="2200" b="1" kern="1200" baseline="0" dirty="0">
            <a:solidFill>
              <a:srgbClr val="000000"/>
            </a:solidFill>
          </a:endParaRPr>
        </a:p>
      </dsp:txBody>
      <dsp:txXfrm>
        <a:off x="1142999" y="-304793"/>
        <a:ext cx="5538196" cy="1265942"/>
      </dsp:txXfrm>
    </dsp:sp>
    <dsp:sp modelId="{96214369-140B-4FC1-94FE-74EC436EB79D}">
      <dsp:nvSpPr>
        <dsp:cNvPr id="0" name=""/>
        <dsp:cNvSpPr/>
      </dsp:nvSpPr>
      <dsp:spPr>
        <a:xfrm>
          <a:off x="1455576" y="658652"/>
          <a:ext cx="4483294" cy="4483294"/>
        </a:xfrm>
        <a:custGeom>
          <a:avLst/>
          <a:gdLst/>
          <a:ahLst/>
          <a:cxnLst/>
          <a:rect l="0" t="0" r="0" b="0"/>
          <a:pathLst>
            <a:path>
              <a:moveTo>
                <a:pt x="3429422" y="340549"/>
              </a:moveTo>
              <a:arcTo wR="2241647" hR="2241647" stAng="18119788" swAng="34004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0E9ADE3-C4B3-4040-84E6-547F90BF15BD}">
      <dsp:nvSpPr>
        <dsp:cNvPr id="0" name=""/>
        <dsp:cNvSpPr/>
      </dsp:nvSpPr>
      <dsp:spPr>
        <a:xfrm>
          <a:off x="4281960" y="1171818"/>
          <a:ext cx="3576331" cy="1315824"/>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b="1" kern="1200" baseline="0" dirty="0" smtClean="0">
              <a:solidFill>
                <a:srgbClr val="000000"/>
              </a:solidFill>
            </a:rPr>
            <a:t>Measure Student Learning as a Result of the Course or Program</a:t>
          </a:r>
          <a:endParaRPr lang="en-US" sz="2300" b="1" kern="1200" baseline="0" dirty="0">
            <a:solidFill>
              <a:srgbClr val="000000"/>
            </a:solidFill>
          </a:endParaRPr>
        </a:p>
      </dsp:txBody>
      <dsp:txXfrm>
        <a:off x="4281960" y="1171818"/>
        <a:ext cx="3576331" cy="1315824"/>
      </dsp:txXfrm>
    </dsp:sp>
    <dsp:sp modelId="{729E1103-4FF5-41BA-9AF9-09019CA65FF5}">
      <dsp:nvSpPr>
        <dsp:cNvPr id="0" name=""/>
        <dsp:cNvSpPr/>
      </dsp:nvSpPr>
      <dsp:spPr>
        <a:xfrm>
          <a:off x="1696546" y="280791"/>
          <a:ext cx="4483294" cy="4483294"/>
        </a:xfrm>
        <a:custGeom>
          <a:avLst/>
          <a:gdLst/>
          <a:ahLst/>
          <a:cxnLst/>
          <a:rect l="0" t="0" r="0" b="0"/>
          <a:pathLst>
            <a:path>
              <a:moveTo>
                <a:pt x="4481837" y="2322443"/>
              </a:moveTo>
              <a:arcTo wR="2241647" hR="2241647" stAng="21723935" swAng="53436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1521110-C034-4060-A72C-462D5D0D083D}">
      <dsp:nvSpPr>
        <dsp:cNvPr id="0" name=""/>
        <dsp:cNvSpPr/>
      </dsp:nvSpPr>
      <dsp:spPr>
        <a:xfrm>
          <a:off x="4114799" y="3061957"/>
          <a:ext cx="2282003" cy="2548023"/>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b="1" kern="1200" baseline="0" dirty="0" smtClean="0">
              <a:solidFill>
                <a:srgbClr val="000000"/>
              </a:solidFill>
            </a:rPr>
            <a:t>Collect, Discuss, &amp; Analyze Data.</a:t>
          </a:r>
          <a:endParaRPr lang="en-US" sz="2300" b="1" kern="1200" baseline="0" dirty="0">
            <a:solidFill>
              <a:srgbClr val="000000"/>
            </a:solidFill>
          </a:endParaRPr>
        </a:p>
      </dsp:txBody>
      <dsp:txXfrm>
        <a:off x="4114799" y="3061957"/>
        <a:ext cx="2282003" cy="2548023"/>
      </dsp:txXfrm>
    </dsp:sp>
    <dsp:sp modelId="{FC2FBEED-1AD1-4B76-AD66-E21A40722D9A}">
      <dsp:nvSpPr>
        <dsp:cNvPr id="0" name=""/>
        <dsp:cNvSpPr/>
      </dsp:nvSpPr>
      <dsp:spPr>
        <a:xfrm>
          <a:off x="1696546" y="280791"/>
          <a:ext cx="4483294" cy="4483294"/>
        </a:xfrm>
        <a:custGeom>
          <a:avLst/>
          <a:gdLst/>
          <a:ahLst/>
          <a:cxnLst/>
          <a:rect l="0" t="0" r="0" b="0"/>
          <a:pathLst>
            <a:path>
              <a:moveTo>
                <a:pt x="2342200" y="4481037"/>
              </a:moveTo>
              <a:arcTo wR="2241647" hR="2241647" stAng="5245741" swAng="35128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52FC07E-46DA-4407-A749-1985F84FA749}">
      <dsp:nvSpPr>
        <dsp:cNvPr id="0" name=""/>
        <dsp:cNvSpPr/>
      </dsp:nvSpPr>
      <dsp:spPr>
        <a:xfrm>
          <a:off x="1507372" y="3091684"/>
          <a:ext cx="2226428" cy="2488569"/>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b="1" kern="1200" baseline="0" dirty="0" smtClean="0">
              <a:solidFill>
                <a:srgbClr val="000000"/>
              </a:solidFill>
            </a:rPr>
            <a:t>Determine Refinements Based on Outcomes Data. </a:t>
          </a:r>
          <a:endParaRPr lang="en-US" sz="2300" b="1" kern="1200" baseline="0" dirty="0">
            <a:solidFill>
              <a:srgbClr val="000000"/>
            </a:solidFill>
          </a:endParaRPr>
        </a:p>
      </dsp:txBody>
      <dsp:txXfrm>
        <a:off x="1507372" y="3091684"/>
        <a:ext cx="2226428" cy="2488569"/>
      </dsp:txXfrm>
    </dsp:sp>
    <dsp:sp modelId="{3F7D5F7F-5836-46CE-A082-3A790E8AABEE}">
      <dsp:nvSpPr>
        <dsp:cNvPr id="0" name=""/>
        <dsp:cNvSpPr/>
      </dsp:nvSpPr>
      <dsp:spPr>
        <a:xfrm>
          <a:off x="1696546" y="280791"/>
          <a:ext cx="4483294" cy="4483294"/>
        </a:xfrm>
        <a:custGeom>
          <a:avLst/>
          <a:gdLst/>
          <a:ahLst/>
          <a:cxnLst/>
          <a:rect l="0" t="0" r="0" b="0"/>
          <a:pathLst>
            <a:path>
              <a:moveTo>
                <a:pt x="44978" y="2688444"/>
              </a:moveTo>
              <a:arcTo wR="2241647" hR="2241647" stAng="10110180" swAng="5816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7395454-12E6-4CBE-A8F3-52343B09B64F}">
      <dsp:nvSpPr>
        <dsp:cNvPr id="0" name=""/>
        <dsp:cNvSpPr/>
      </dsp:nvSpPr>
      <dsp:spPr>
        <a:xfrm>
          <a:off x="-9692" y="1192242"/>
          <a:ext cx="3631906" cy="1274976"/>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baseline="0" dirty="0" smtClean="0">
              <a:solidFill>
                <a:srgbClr val="000000"/>
              </a:solidFill>
            </a:rPr>
            <a:t>Develop, Modify, or Review a Curriculum, Course, Program, or Service.</a:t>
          </a:r>
          <a:endParaRPr lang="en-US" sz="2200" b="1" kern="1200" baseline="0" dirty="0">
            <a:solidFill>
              <a:srgbClr val="000000"/>
            </a:solidFill>
          </a:endParaRPr>
        </a:p>
      </dsp:txBody>
      <dsp:txXfrm>
        <a:off x="-9692" y="1192242"/>
        <a:ext cx="3631906" cy="1274976"/>
      </dsp:txXfrm>
    </dsp:sp>
    <dsp:sp modelId="{E5CD5A5E-198F-4145-BA05-14FF4B962CAE}">
      <dsp:nvSpPr>
        <dsp:cNvPr id="0" name=""/>
        <dsp:cNvSpPr/>
      </dsp:nvSpPr>
      <dsp:spPr>
        <a:xfrm>
          <a:off x="1916989" y="653016"/>
          <a:ext cx="4483294" cy="4483294"/>
        </a:xfrm>
        <a:custGeom>
          <a:avLst/>
          <a:gdLst/>
          <a:ahLst/>
          <a:cxnLst/>
          <a:rect l="0" t="0" r="0" b="0"/>
          <a:pathLst>
            <a:path>
              <a:moveTo>
                <a:pt x="844676" y="488519"/>
              </a:moveTo>
              <a:arcTo wR="2241647" hR="2241647" stAng="13887036" swAng="36706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bwMode="auto">
          <a:xfrm>
            <a:off x="0" y="0"/>
            <a:ext cx="3078163" cy="469900"/>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defTabSz="942975" eaLnBrk="1" hangingPunct="1">
              <a:defRPr sz="1200">
                <a:latin typeface="Times New Roman" pitchFamily="18" charset="0"/>
              </a:defRPr>
            </a:lvl1pPr>
          </a:lstStyle>
          <a:p>
            <a:endParaRPr lang="en-US"/>
          </a:p>
        </p:txBody>
      </p:sp>
      <p:sp>
        <p:nvSpPr>
          <p:cNvPr id="94211" name="Rectangle 3"/>
          <p:cNvSpPr>
            <a:spLocks noGrp="1" noChangeArrowheads="1"/>
          </p:cNvSpPr>
          <p:nvPr>
            <p:ph type="dt" sz="quarter" idx="1"/>
          </p:nvPr>
        </p:nvSpPr>
        <p:spPr bwMode="auto">
          <a:xfrm>
            <a:off x="4022725" y="0"/>
            <a:ext cx="3078163" cy="469900"/>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lgn="r" defTabSz="942975" eaLnBrk="1" hangingPunct="1">
              <a:defRPr sz="1200">
                <a:latin typeface="Times New Roman" pitchFamily="18" charset="0"/>
              </a:defRPr>
            </a:lvl1pPr>
          </a:lstStyle>
          <a:p>
            <a:endParaRPr lang="en-US"/>
          </a:p>
        </p:txBody>
      </p:sp>
      <p:sp>
        <p:nvSpPr>
          <p:cNvPr id="94212" name="Rectangle 4"/>
          <p:cNvSpPr>
            <a:spLocks noGrp="1" noChangeArrowheads="1"/>
          </p:cNvSpPr>
          <p:nvPr>
            <p:ph type="ftr" sz="quarter" idx="2"/>
          </p:nvPr>
        </p:nvSpPr>
        <p:spPr bwMode="auto">
          <a:xfrm>
            <a:off x="0" y="8916988"/>
            <a:ext cx="3078163" cy="469900"/>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defTabSz="942975" eaLnBrk="1" hangingPunct="1">
              <a:defRPr sz="1200">
                <a:latin typeface="Times New Roman" pitchFamily="18" charset="0"/>
              </a:defRPr>
            </a:lvl1pPr>
          </a:lstStyle>
          <a:p>
            <a:endParaRPr lang="en-US"/>
          </a:p>
        </p:txBody>
      </p:sp>
      <p:sp>
        <p:nvSpPr>
          <p:cNvPr id="94213" name="Rectangle 5"/>
          <p:cNvSpPr>
            <a:spLocks noGrp="1" noChangeArrowheads="1"/>
          </p:cNvSpPr>
          <p:nvPr>
            <p:ph type="sldNum" sz="quarter" idx="3"/>
          </p:nvPr>
        </p:nvSpPr>
        <p:spPr bwMode="auto">
          <a:xfrm>
            <a:off x="4022725" y="8916988"/>
            <a:ext cx="3078163" cy="469900"/>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lgn="r" defTabSz="942975" eaLnBrk="1" hangingPunct="1">
              <a:defRPr sz="1200">
                <a:latin typeface="Times New Roman" pitchFamily="18" charset="0"/>
              </a:defRPr>
            </a:lvl1pPr>
          </a:lstStyle>
          <a:p>
            <a:fld id="{FA165AB6-BCDB-418D-A536-9A6981934B8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3078163" cy="469900"/>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defTabSz="942975" eaLnBrk="1" hangingPunct="1">
              <a:defRPr sz="1200">
                <a:latin typeface="Times New Roman" pitchFamily="18" charset="0"/>
              </a:defRPr>
            </a:lvl1pPr>
          </a:lstStyle>
          <a:p>
            <a:endParaRPr lang="en-US"/>
          </a:p>
        </p:txBody>
      </p:sp>
      <p:sp>
        <p:nvSpPr>
          <p:cNvPr id="121859" name="Rectangle 3"/>
          <p:cNvSpPr>
            <a:spLocks noGrp="1" noChangeArrowheads="1"/>
          </p:cNvSpPr>
          <p:nvPr>
            <p:ph type="dt" idx="1"/>
          </p:nvPr>
        </p:nvSpPr>
        <p:spPr bwMode="auto">
          <a:xfrm>
            <a:off x="4022725" y="0"/>
            <a:ext cx="3078163" cy="469900"/>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lgn="r" defTabSz="942975" eaLnBrk="1" hangingPunct="1">
              <a:defRPr sz="1200">
                <a:latin typeface="Times New Roman" pitchFamily="18" charset="0"/>
              </a:defRPr>
            </a:lvl1pPr>
          </a:lstStyle>
          <a:p>
            <a:endParaRPr lang="en-US"/>
          </a:p>
        </p:txBody>
      </p:sp>
      <p:sp>
        <p:nvSpPr>
          <p:cNvPr id="121860" name="Rectangle 4"/>
          <p:cNvSpPr>
            <a:spLocks noGrp="1" noRot="1" noChangeAspect="1" noChangeArrowheads="1" noTextEdit="1"/>
          </p:cNvSpPr>
          <p:nvPr>
            <p:ph type="sldImg" idx="2"/>
          </p:nvPr>
        </p:nvSpPr>
        <p:spPr bwMode="auto">
          <a:xfrm>
            <a:off x="1204913" y="704850"/>
            <a:ext cx="4692650" cy="3519488"/>
          </a:xfrm>
          <a:prstGeom prst="rect">
            <a:avLst/>
          </a:prstGeom>
          <a:noFill/>
          <a:ln w="9525">
            <a:solidFill>
              <a:srgbClr val="000000"/>
            </a:solidFill>
            <a:miter lim="800000"/>
            <a:headEnd/>
            <a:tailEnd/>
          </a:ln>
          <a:effectLst/>
        </p:spPr>
      </p:sp>
      <p:sp>
        <p:nvSpPr>
          <p:cNvPr id="121861" name="Rectangle 5"/>
          <p:cNvSpPr>
            <a:spLocks noGrp="1" noChangeArrowheads="1"/>
          </p:cNvSpPr>
          <p:nvPr>
            <p:ph type="body" sz="quarter" idx="3"/>
          </p:nvPr>
        </p:nvSpPr>
        <p:spPr bwMode="auto">
          <a:xfrm>
            <a:off x="709613" y="4459288"/>
            <a:ext cx="5683250" cy="4224337"/>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1862" name="Rectangle 6"/>
          <p:cNvSpPr>
            <a:spLocks noGrp="1" noChangeArrowheads="1"/>
          </p:cNvSpPr>
          <p:nvPr>
            <p:ph type="ftr" sz="quarter" idx="4"/>
          </p:nvPr>
        </p:nvSpPr>
        <p:spPr bwMode="auto">
          <a:xfrm>
            <a:off x="0" y="8916988"/>
            <a:ext cx="3078163" cy="469900"/>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defTabSz="942975" eaLnBrk="1" hangingPunct="1">
              <a:defRPr sz="1200">
                <a:latin typeface="Times New Roman" pitchFamily="18" charset="0"/>
              </a:defRPr>
            </a:lvl1pPr>
          </a:lstStyle>
          <a:p>
            <a:endParaRPr lang="en-US"/>
          </a:p>
        </p:txBody>
      </p:sp>
      <p:sp>
        <p:nvSpPr>
          <p:cNvPr id="121863" name="Rectangle 7"/>
          <p:cNvSpPr>
            <a:spLocks noGrp="1" noChangeArrowheads="1"/>
          </p:cNvSpPr>
          <p:nvPr>
            <p:ph type="sldNum" sz="quarter" idx="5"/>
          </p:nvPr>
        </p:nvSpPr>
        <p:spPr bwMode="auto">
          <a:xfrm>
            <a:off x="4022725" y="8916988"/>
            <a:ext cx="3078163" cy="469900"/>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lgn="r" defTabSz="942975" eaLnBrk="1" hangingPunct="1">
              <a:defRPr sz="1200">
                <a:latin typeface="Times New Roman" pitchFamily="18" charset="0"/>
              </a:defRPr>
            </a:lvl1pPr>
          </a:lstStyle>
          <a:p>
            <a:fld id="{DEE83267-E03C-4FF1-A551-75DC2DE2307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ctrTitle"/>
          </p:nvPr>
        </p:nvSpPr>
        <p:spPr>
          <a:xfrm>
            <a:off x="914400" y="3200400"/>
            <a:ext cx="7086600" cy="1371600"/>
          </a:xfrm>
        </p:spPr>
        <p:txBody>
          <a:bodyPr/>
          <a:lstStyle>
            <a:lvl1pPr>
              <a:lnSpc>
                <a:spcPct val="80000"/>
              </a:lnSpc>
              <a:defRPr sz="5600">
                <a:solidFill>
                  <a:schemeClr val="accent2"/>
                </a:solidFill>
              </a:defRPr>
            </a:lvl1pPr>
          </a:lstStyle>
          <a:p>
            <a:r>
              <a:rPr lang="en-US"/>
              <a:t>Click to edit Master title style</a:t>
            </a:r>
          </a:p>
        </p:txBody>
      </p:sp>
      <p:sp>
        <p:nvSpPr>
          <p:cNvPr id="68611" name="Rectangle 3"/>
          <p:cNvSpPr>
            <a:spLocks noGrp="1" noChangeArrowheads="1"/>
          </p:cNvSpPr>
          <p:nvPr>
            <p:ph type="subTitle" idx="1"/>
          </p:nvPr>
        </p:nvSpPr>
        <p:spPr>
          <a:xfrm>
            <a:off x="2590800" y="4876800"/>
            <a:ext cx="5410200" cy="1066800"/>
          </a:xfrm>
        </p:spPr>
        <p:txBody>
          <a:bodyPr/>
          <a:lstStyle>
            <a:lvl1pPr marL="0" indent="0" algn="r">
              <a:buFontTx/>
              <a:buNone/>
              <a:defRPr/>
            </a:lvl1pPr>
          </a:lstStyle>
          <a:p>
            <a:r>
              <a:rPr lang="en-US"/>
              <a:t>Click to edit Master subtitle style</a:t>
            </a:r>
          </a:p>
        </p:txBody>
      </p:sp>
      <p:sp>
        <p:nvSpPr>
          <p:cNvPr id="68612" name="Rectangle 4"/>
          <p:cNvSpPr>
            <a:spLocks noGrp="1" noChangeArrowheads="1"/>
          </p:cNvSpPr>
          <p:nvPr>
            <p:ph type="dt" sz="half" idx="2"/>
          </p:nvPr>
        </p:nvSpPr>
        <p:spPr>
          <a:xfrm>
            <a:off x="228600" y="6248400"/>
            <a:ext cx="1905000" cy="457200"/>
          </a:xfrm>
        </p:spPr>
        <p:txBody>
          <a:bodyPr/>
          <a:lstStyle>
            <a:lvl1pPr>
              <a:defRPr/>
            </a:lvl1pPr>
          </a:lstStyle>
          <a:p>
            <a:endParaRPr lang="en-US"/>
          </a:p>
        </p:txBody>
      </p:sp>
      <p:sp>
        <p:nvSpPr>
          <p:cNvPr id="68613" name="Rectangle 5"/>
          <p:cNvSpPr>
            <a:spLocks noGrp="1" noChangeArrowheads="1"/>
          </p:cNvSpPr>
          <p:nvPr>
            <p:ph type="ftr" sz="quarter" idx="3"/>
          </p:nvPr>
        </p:nvSpPr>
        <p:spPr>
          <a:xfrm>
            <a:off x="2362200" y="6248400"/>
            <a:ext cx="4343400" cy="457200"/>
          </a:xfrm>
        </p:spPr>
        <p:txBody>
          <a:bodyPr/>
          <a:lstStyle>
            <a:lvl1pPr>
              <a:defRPr/>
            </a:lvl1pPr>
          </a:lstStyle>
          <a:p>
            <a:endParaRPr lang="en-US"/>
          </a:p>
        </p:txBody>
      </p:sp>
      <p:sp>
        <p:nvSpPr>
          <p:cNvPr id="68614" name="Rectangle 6"/>
          <p:cNvSpPr>
            <a:spLocks noGrp="1" noChangeArrowheads="1"/>
          </p:cNvSpPr>
          <p:nvPr>
            <p:ph type="sldNum" sz="quarter" idx="4"/>
          </p:nvPr>
        </p:nvSpPr>
        <p:spPr>
          <a:xfrm>
            <a:off x="7010400" y="6248400"/>
            <a:ext cx="1905000" cy="457200"/>
          </a:xfrm>
        </p:spPr>
        <p:txBody>
          <a:bodyPr/>
          <a:lstStyle>
            <a:lvl1pPr>
              <a:defRPr/>
            </a:lvl1pPr>
          </a:lstStyle>
          <a:p>
            <a:fld id="{54603D5B-62FB-4C78-945A-E72024B6DA6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5100AA9-7470-42F5-ADFD-D717C1941A7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C68E610-CADD-4ED6-985D-29744881477F}"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76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2667000" y="5943600"/>
            <a:ext cx="1295400" cy="457200"/>
          </a:xfrm>
        </p:spPr>
        <p:txBody>
          <a:bodyPr/>
          <a:lstStyle>
            <a:lvl1pPr>
              <a:defRPr/>
            </a:lvl1pPr>
          </a:lstStyle>
          <a:p>
            <a:endParaRPr lang="en-US"/>
          </a:p>
        </p:txBody>
      </p:sp>
      <p:sp>
        <p:nvSpPr>
          <p:cNvPr id="6" name="Footer Placeholder 5"/>
          <p:cNvSpPr>
            <a:spLocks noGrp="1"/>
          </p:cNvSpPr>
          <p:nvPr>
            <p:ph type="ftr" sz="quarter" idx="11"/>
          </p:nvPr>
        </p:nvSpPr>
        <p:spPr>
          <a:xfrm>
            <a:off x="4114800" y="59436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7162800" y="5943600"/>
            <a:ext cx="1295400" cy="457200"/>
          </a:xfrm>
        </p:spPr>
        <p:txBody>
          <a:bodyPr/>
          <a:lstStyle>
            <a:lvl1pPr>
              <a:defRPr/>
            </a:lvl1pPr>
          </a:lstStyle>
          <a:p>
            <a:fld id="{E51DE97A-4F09-4147-B6CD-550537CE5024}"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676400"/>
            <a:ext cx="7772400" cy="4114800"/>
          </a:xfrm>
        </p:spPr>
        <p:txBody>
          <a:bodyPr/>
          <a:lstStyle/>
          <a:p>
            <a:endParaRPr lang="en-US"/>
          </a:p>
        </p:txBody>
      </p:sp>
      <p:sp>
        <p:nvSpPr>
          <p:cNvPr id="4" name="Date Placeholder 3"/>
          <p:cNvSpPr>
            <a:spLocks noGrp="1"/>
          </p:cNvSpPr>
          <p:nvPr>
            <p:ph type="dt" sz="half" idx="10"/>
          </p:nvPr>
        </p:nvSpPr>
        <p:spPr>
          <a:xfrm>
            <a:off x="2667000" y="5943600"/>
            <a:ext cx="1295400" cy="457200"/>
          </a:xfrm>
        </p:spPr>
        <p:txBody>
          <a:bodyPr/>
          <a:lstStyle>
            <a:lvl1pPr>
              <a:defRPr/>
            </a:lvl1pPr>
          </a:lstStyle>
          <a:p>
            <a:endParaRPr lang="en-US"/>
          </a:p>
        </p:txBody>
      </p:sp>
      <p:sp>
        <p:nvSpPr>
          <p:cNvPr id="5" name="Footer Placeholder 4"/>
          <p:cNvSpPr>
            <a:spLocks noGrp="1"/>
          </p:cNvSpPr>
          <p:nvPr>
            <p:ph type="ftr" sz="quarter" idx="11"/>
          </p:nvPr>
        </p:nvSpPr>
        <p:spPr>
          <a:xfrm>
            <a:off x="4114800" y="59436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7162800" y="5943600"/>
            <a:ext cx="1295400" cy="457200"/>
          </a:xfrm>
        </p:spPr>
        <p:txBody>
          <a:bodyPr/>
          <a:lstStyle>
            <a:lvl1pPr>
              <a:defRPr/>
            </a:lvl1pPr>
          </a:lstStyle>
          <a:p>
            <a:fld id="{E6241F8B-BB0D-418A-8506-E44864B03A4E}"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76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764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8100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2667000" y="5943600"/>
            <a:ext cx="1295400" cy="457200"/>
          </a:xfrm>
        </p:spPr>
        <p:txBody>
          <a:bodyPr/>
          <a:lstStyle>
            <a:lvl1pPr>
              <a:defRPr/>
            </a:lvl1pPr>
          </a:lstStyle>
          <a:p>
            <a:endParaRPr lang="en-US"/>
          </a:p>
        </p:txBody>
      </p:sp>
      <p:sp>
        <p:nvSpPr>
          <p:cNvPr id="7" name="Footer Placeholder 6"/>
          <p:cNvSpPr>
            <a:spLocks noGrp="1"/>
          </p:cNvSpPr>
          <p:nvPr>
            <p:ph type="ftr" sz="quarter" idx="11"/>
          </p:nvPr>
        </p:nvSpPr>
        <p:spPr>
          <a:xfrm>
            <a:off x="4114800" y="59436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7162800" y="5943600"/>
            <a:ext cx="1295400" cy="457200"/>
          </a:xfrm>
        </p:spPr>
        <p:txBody>
          <a:bodyPr/>
          <a:lstStyle>
            <a:lvl1pPr>
              <a:defRPr/>
            </a:lvl1pPr>
          </a:lstStyle>
          <a:p>
            <a:fld id="{04D4B9A2-ABEA-4395-A7E3-8ECA2FB2525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587851A-07D0-4DDF-A244-813C9D017B9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B7A2EB-BA3B-440F-B64B-608AA762349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B17F581-E0FC-494B-ABB3-AC9FF44F7C3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33DDC87-E585-4A2E-82F5-7831761831E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0A2C5CE-20C4-4D21-BADC-7B904BE3B2A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0A2931-F216-4AEE-892D-1D99D509AE3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0724261-137F-4363-8549-CDD414046E8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AC82E9B-46C9-443B-A095-3ADA596FB6B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bwMode="auto">
          <a:xfrm>
            <a:off x="685800" y="609600"/>
            <a:ext cx="77724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7587" name="Rectangle 3"/>
          <p:cNvSpPr>
            <a:spLocks noGrp="1" noChangeArrowheads="1"/>
          </p:cNvSpPr>
          <p:nvPr>
            <p:ph type="body" idx="1"/>
          </p:nvPr>
        </p:nvSpPr>
        <p:spPr bwMode="auto">
          <a:xfrm>
            <a:off x="685800" y="16764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7588" name="Rectangle 4"/>
          <p:cNvSpPr>
            <a:spLocks noGrp="1" noChangeArrowheads="1"/>
          </p:cNvSpPr>
          <p:nvPr>
            <p:ph type="dt" sz="half" idx="2"/>
          </p:nvPr>
        </p:nvSpPr>
        <p:spPr bwMode="auto">
          <a:xfrm>
            <a:off x="2667000" y="59436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67589" name="Rectangle 5"/>
          <p:cNvSpPr>
            <a:spLocks noGrp="1" noChangeArrowheads="1"/>
          </p:cNvSpPr>
          <p:nvPr>
            <p:ph type="ftr" sz="quarter" idx="3"/>
          </p:nvPr>
        </p:nvSpPr>
        <p:spPr bwMode="auto">
          <a:xfrm>
            <a:off x="4114800" y="59436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67590" name="Rectangle 6"/>
          <p:cNvSpPr>
            <a:spLocks noGrp="1" noChangeArrowheads="1"/>
          </p:cNvSpPr>
          <p:nvPr>
            <p:ph type="sldNum" sz="quarter" idx="4"/>
          </p:nvPr>
        </p:nvSpPr>
        <p:spPr bwMode="auto">
          <a:xfrm>
            <a:off x="7162800" y="59436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7E772191-0453-4C86-AD74-CEA77AFEA23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Black" pitchFamily="34" charset="0"/>
        </a:defRPr>
      </a:lvl2pPr>
      <a:lvl3pPr algn="l" rtl="0" fontAlgn="base">
        <a:spcBef>
          <a:spcPct val="0"/>
        </a:spcBef>
        <a:spcAft>
          <a:spcPct val="0"/>
        </a:spcAft>
        <a:defRPr sz="4000">
          <a:solidFill>
            <a:schemeClr val="tx2"/>
          </a:solidFill>
          <a:latin typeface="Arial Black" pitchFamily="34" charset="0"/>
        </a:defRPr>
      </a:lvl3pPr>
      <a:lvl4pPr algn="l" rtl="0" fontAlgn="base">
        <a:spcBef>
          <a:spcPct val="0"/>
        </a:spcBef>
        <a:spcAft>
          <a:spcPct val="0"/>
        </a:spcAft>
        <a:defRPr sz="4000">
          <a:solidFill>
            <a:schemeClr val="tx2"/>
          </a:solidFill>
          <a:latin typeface="Arial Black" pitchFamily="34" charset="0"/>
        </a:defRPr>
      </a:lvl4pPr>
      <a:lvl5pPr algn="l" rtl="0" fontAlgn="base">
        <a:spcBef>
          <a:spcPct val="0"/>
        </a:spcBef>
        <a:spcAft>
          <a:spcPct val="0"/>
        </a:spcAft>
        <a:defRPr sz="4000">
          <a:solidFill>
            <a:schemeClr val="tx2"/>
          </a:solidFill>
          <a:latin typeface="Arial Black" pitchFamily="34" charset="0"/>
        </a:defRPr>
      </a:lvl5pPr>
      <a:lvl6pPr marL="457200" algn="l" rtl="0" fontAlgn="base">
        <a:spcBef>
          <a:spcPct val="0"/>
        </a:spcBef>
        <a:spcAft>
          <a:spcPct val="0"/>
        </a:spcAft>
        <a:defRPr sz="4000">
          <a:solidFill>
            <a:schemeClr val="tx2"/>
          </a:solidFill>
          <a:latin typeface="Arial Black" pitchFamily="34" charset="0"/>
        </a:defRPr>
      </a:lvl6pPr>
      <a:lvl7pPr marL="914400" algn="l" rtl="0" fontAlgn="base">
        <a:spcBef>
          <a:spcPct val="0"/>
        </a:spcBef>
        <a:spcAft>
          <a:spcPct val="0"/>
        </a:spcAft>
        <a:defRPr sz="4000">
          <a:solidFill>
            <a:schemeClr val="tx2"/>
          </a:solidFill>
          <a:latin typeface="Arial Black" pitchFamily="34" charset="0"/>
        </a:defRPr>
      </a:lvl7pPr>
      <a:lvl8pPr marL="1371600" algn="l" rtl="0" fontAlgn="base">
        <a:spcBef>
          <a:spcPct val="0"/>
        </a:spcBef>
        <a:spcAft>
          <a:spcPct val="0"/>
        </a:spcAft>
        <a:defRPr sz="4000">
          <a:solidFill>
            <a:schemeClr val="tx2"/>
          </a:solidFill>
          <a:latin typeface="Arial Black" pitchFamily="34" charset="0"/>
        </a:defRPr>
      </a:lvl8pPr>
      <a:lvl9pPr marL="1828800" algn="l" rtl="0" fontAlgn="base">
        <a:spcBef>
          <a:spcPct val="0"/>
        </a:spcBef>
        <a:spcAft>
          <a:spcPct val="0"/>
        </a:spcAft>
        <a:defRPr sz="4000">
          <a:solidFill>
            <a:schemeClr val="tx2"/>
          </a:solidFill>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304800" y="1371600"/>
            <a:ext cx="8610600" cy="2362200"/>
          </a:xfrm>
        </p:spPr>
        <p:txBody>
          <a:bodyPr/>
          <a:lstStyle/>
          <a:p>
            <a:pPr algn="ctr"/>
            <a:r>
              <a:rPr lang="en-US" sz="4100" dirty="0" smtClean="0">
                <a:solidFill>
                  <a:schemeClr val="accent1">
                    <a:lumMod val="10000"/>
                  </a:schemeClr>
                </a:solidFill>
              </a:rPr>
              <a:t>Identifying </a:t>
            </a:r>
            <a:br>
              <a:rPr lang="en-US" sz="4100" dirty="0" smtClean="0">
                <a:solidFill>
                  <a:schemeClr val="accent1">
                    <a:lumMod val="10000"/>
                  </a:schemeClr>
                </a:solidFill>
              </a:rPr>
            </a:br>
            <a:r>
              <a:rPr lang="en-US" sz="4100" dirty="0" smtClean="0">
                <a:solidFill>
                  <a:schemeClr val="accent1">
                    <a:lumMod val="10000"/>
                  </a:schemeClr>
                </a:solidFill>
              </a:rPr>
              <a:t>Student Learning Outcomes </a:t>
            </a:r>
            <a:r>
              <a:rPr lang="en-US" sz="4100" dirty="0">
                <a:solidFill>
                  <a:schemeClr val="accent1">
                    <a:lumMod val="10000"/>
                  </a:schemeClr>
                </a:solidFill>
              </a:rPr>
              <a:t>&amp;</a:t>
            </a:r>
            <a:r>
              <a:rPr lang="en-US" sz="4100" dirty="0" smtClean="0">
                <a:solidFill>
                  <a:schemeClr val="accent1">
                    <a:lumMod val="10000"/>
                  </a:schemeClr>
                </a:solidFill>
              </a:rPr>
              <a:t> Assessments</a:t>
            </a:r>
            <a:br>
              <a:rPr lang="en-US" sz="4100" dirty="0" smtClean="0">
                <a:solidFill>
                  <a:schemeClr val="accent1">
                    <a:lumMod val="10000"/>
                  </a:schemeClr>
                </a:solidFill>
              </a:rPr>
            </a:br>
            <a:endParaRPr lang="en-US" sz="4100" dirty="0">
              <a:solidFill>
                <a:schemeClr val="accent1">
                  <a:lumMod val="10000"/>
                </a:schemeClr>
              </a:solidFill>
            </a:endParaRPr>
          </a:p>
        </p:txBody>
      </p:sp>
      <p:sp>
        <p:nvSpPr>
          <p:cNvPr id="33795" name="Rectangle 3"/>
          <p:cNvSpPr>
            <a:spLocks noGrp="1" noChangeArrowheads="1"/>
          </p:cNvSpPr>
          <p:nvPr>
            <p:ph type="subTitle" idx="1"/>
          </p:nvPr>
        </p:nvSpPr>
        <p:spPr>
          <a:xfrm>
            <a:off x="1295400" y="4419600"/>
            <a:ext cx="7086600" cy="1447800"/>
          </a:xfrm>
        </p:spPr>
        <p:txBody>
          <a:bodyPr/>
          <a:lstStyle/>
          <a:p>
            <a:pPr>
              <a:lnSpc>
                <a:spcPct val="80000"/>
              </a:lnSpc>
            </a:pPr>
            <a:r>
              <a:rPr lang="en-US" sz="1800" b="1" dirty="0" smtClean="0"/>
              <a:t>Toni Pfister, MS, </a:t>
            </a:r>
            <a:r>
              <a:rPr lang="en-US" sz="1800" b="1" dirty="0" err="1" smtClean="0"/>
              <a:t>EdD</a:t>
            </a:r>
            <a:endParaRPr lang="en-US" sz="1800" b="1" dirty="0"/>
          </a:p>
          <a:p>
            <a:pPr>
              <a:lnSpc>
                <a:spcPct val="80000"/>
              </a:lnSpc>
            </a:pPr>
            <a:r>
              <a:rPr lang="en-US" sz="1800" b="1" dirty="0" smtClean="0"/>
              <a:t>Imperial Valley College</a:t>
            </a:r>
            <a:endParaRPr lang="en-US" sz="1800" b="1" dirty="0"/>
          </a:p>
          <a:p>
            <a:pPr>
              <a:lnSpc>
                <a:spcPct val="80000"/>
              </a:lnSpc>
            </a:pPr>
            <a:r>
              <a:rPr lang="en-US" sz="1800" b="1" dirty="0" smtClean="0"/>
              <a:t>Instructor, Exercise Science</a:t>
            </a:r>
            <a:endParaRPr lang="en-US" sz="1800" b="1" dirty="0"/>
          </a:p>
          <a:p>
            <a:pPr>
              <a:lnSpc>
                <a:spcPct val="80000"/>
              </a:lnSpc>
            </a:pPr>
            <a:r>
              <a:rPr lang="en-US" sz="1800" b="1" dirty="0" smtClean="0"/>
              <a:t>Student Learning Outcomes (SLO) Coordinator</a:t>
            </a:r>
            <a:endParaRPr lang="en-US" sz="1800" b="1" dirty="0"/>
          </a:p>
          <a:p>
            <a:pPr>
              <a:lnSpc>
                <a:spcPct val="80000"/>
              </a:lnSpc>
            </a:pPr>
            <a:r>
              <a:rPr lang="en-US" sz="1800" b="1" dirty="0" smtClean="0"/>
              <a:t>Spring 2011</a:t>
            </a:r>
            <a:endParaRPr lang="en-US" sz="1800" b="1" dirty="0"/>
          </a:p>
          <a:p>
            <a:pPr>
              <a:lnSpc>
                <a:spcPct val="80000"/>
              </a:lnSpc>
            </a:pPr>
            <a:endParaRPr lang="en-US" sz="1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914400"/>
          </a:xfrm>
        </p:spPr>
        <p:txBody>
          <a:bodyPr/>
          <a:lstStyle/>
          <a:p>
            <a:r>
              <a:rPr lang="en-US" sz="3600" dirty="0" smtClean="0">
                <a:solidFill>
                  <a:srgbClr val="000000"/>
                </a:solidFill>
              </a:rPr>
              <a:t>Student Learning Outcomes…</a:t>
            </a:r>
            <a:endParaRPr lang="en-US" sz="3600" dirty="0">
              <a:solidFill>
                <a:srgbClr val="000000"/>
              </a:solidFill>
            </a:endParaRPr>
          </a:p>
        </p:txBody>
      </p:sp>
      <p:sp>
        <p:nvSpPr>
          <p:cNvPr id="3" name="Content Placeholder 2"/>
          <p:cNvSpPr>
            <a:spLocks noGrp="1"/>
          </p:cNvSpPr>
          <p:nvPr>
            <p:ph idx="1"/>
          </p:nvPr>
        </p:nvSpPr>
        <p:spPr>
          <a:xfrm>
            <a:off x="381000" y="1524000"/>
            <a:ext cx="8305800" cy="4953000"/>
          </a:xfrm>
        </p:spPr>
        <p:txBody>
          <a:bodyPr/>
          <a:lstStyle/>
          <a:p>
            <a:pPr>
              <a:buNone/>
            </a:pPr>
            <a:r>
              <a:rPr lang="en-US" dirty="0" smtClean="0"/>
              <a:t>	</a:t>
            </a:r>
            <a:r>
              <a:rPr lang="en-US" dirty="0" smtClean="0">
                <a:solidFill>
                  <a:srgbClr val="000000"/>
                </a:solidFill>
              </a:rPr>
              <a:t>are the specific observable or measurable results that are expected subsequent to a learning experience.  These outcomes may involve knowledge, skills, or attitudes that provide evidence that learning has occurred as a result of a specific course, program activity, or process.  An SLO refers to an overarching outcome and usually encompasses a gathering together of smaller discrete objectives. </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914400"/>
          </a:xfrm>
        </p:spPr>
        <p:txBody>
          <a:bodyPr/>
          <a:lstStyle/>
          <a:p>
            <a:r>
              <a:rPr lang="en-US" sz="3200" dirty="0" smtClean="0">
                <a:solidFill>
                  <a:srgbClr val="000000"/>
                </a:solidFill>
              </a:rPr>
              <a:t>SLOs are “Over-arching” Outcomes</a:t>
            </a:r>
            <a:endParaRPr lang="en-US" sz="3200" dirty="0">
              <a:solidFill>
                <a:srgbClr val="000000"/>
              </a:solidFill>
            </a:endParaRPr>
          </a:p>
        </p:txBody>
      </p:sp>
      <p:sp>
        <p:nvSpPr>
          <p:cNvPr id="3" name="Content Placeholder 2"/>
          <p:cNvSpPr>
            <a:spLocks noGrp="1"/>
          </p:cNvSpPr>
          <p:nvPr>
            <p:ph idx="1"/>
          </p:nvPr>
        </p:nvSpPr>
        <p:spPr/>
        <p:txBody>
          <a:bodyPr/>
          <a:lstStyle/>
          <a:p>
            <a:r>
              <a:rPr lang="en-US" dirty="0" smtClean="0">
                <a:solidFill>
                  <a:srgbClr val="000000"/>
                </a:solidFill>
              </a:rPr>
              <a:t>What can students do by the end of the semester?</a:t>
            </a:r>
          </a:p>
          <a:p>
            <a:endParaRPr lang="en-US" sz="1200" dirty="0" smtClean="0">
              <a:solidFill>
                <a:srgbClr val="000000"/>
              </a:solidFill>
            </a:endParaRPr>
          </a:p>
          <a:p>
            <a:r>
              <a:rPr lang="en-US" dirty="0" smtClean="0">
                <a:solidFill>
                  <a:srgbClr val="000000"/>
                </a:solidFill>
              </a:rPr>
              <a:t>How can students demonstrate this?</a:t>
            </a:r>
          </a:p>
          <a:p>
            <a:endParaRPr lang="en-US" sz="1200" dirty="0" smtClean="0">
              <a:solidFill>
                <a:srgbClr val="000000"/>
              </a:solidFill>
            </a:endParaRPr>
          </a:p>
          <a:p>
            <a:r>
              <a:rPr lang="en-US" dirty="0" smtClean="0">
                <a:solidFill>
                  <a:srgbClr val="000000"/>
                </a:solidFill>
              </a:rPr>
              <a:t>What can they produce to show they have learned to apply their new knowledge?</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914400"/>
          </a:xfrm>
        </p:spPr>
        <p:txBody>
          <a:bodyPr/>
          <a:lstStyle/>
          <a:p>
            <a:r>
              <a:rPr lang="en-US" sz="3600" dirty="0" smtClean="0">
                <a:solidFill>
                  <a:srgbClr val="000000"/>
                </a:solidFill>
              </a:rPr>
              <a:t>Student Learning Outcomes:</a:t>
            </a:r>
            <a:endParaRPr lang="en-US" sz="3600" dirty="0">
              <a:solidFill>
                <a:srgbClr val="000000"/>
              </a:solidFill>
            </a:endParaRPr>
          </a:p>
        </p:txBody>
      </p:sp>
      <p:sp>
        <p:nvSpPr>
          <p:cNvPr id="3" name="Content Placeholder 2"/>
          <p:cNvSpPr>
            <a:spLocks noGrp="1"/>
          </p:cNvSpPr>
          <p:nvPr>
            <p:ph idx="1"/>
          </p:nvPr>
        </p:nvSpPr>
        <p:spPr>
          <a:xfrm>
            <a:off x="685800" y="1295400"/>
            <a:ext cx="7772400" cy="5105400"/>
          </a:xfrm>
        </p:spPr>
        <p:txBody>
          <a:bodyPr/>
          <a:lstStyle/>
          <a:p>
            <a:r>
              <a:rPr lang="en-US" dirty="0" smtClean="0">
                <a:solidFill>
                  <a:srgbClr val="000000"/>
                </a:solidFill>
                <a:latin typeface="+mn-lt"/>
                <a:ea typeface="+mn-ea"/>
                <a:cs typeface="+mn-cs"/>
              </a:rPr>
              <a:t>SLOs define </a:t>
            </a:r>
            <a:r>
              <a:rPr lang="en-US" dirty="0">
                <a:solidFill>
                  <a:srgbClr val="000000"/>
                </a:solidFill>
                <a:latin typeface="+mn-lt"/>
                <a:ea typeface="+mn-ea"/>
                <a:cs typeface="+mn-cs"/>
              </a:rPr>
              <a:t>what will be measured and </a:t>
            </a:r>
            <a:r>
              <a:rPr lang="en-US" dirty="0" smtClean="0">
                <a:solidFill>
                  <a:srgbClr val="000000"/>
                </a:solidFill>
                <a:latin typeface="+mn-lt"/>
                <a:ea typeface="+mn-ea"/>
                <a:cs typeface="+mn-cs"/>
              </a:rPr>
              <a:t>dictate </a:t>
            </a:r>
            <a:r>
              <a:rPr lang="en-US" dirty="0">
                <a:solidFill>
                  <a:srgbClr val="000000"/>
                </a:solidFill>
                <a:latin typeface="+mn-lt"/>
                <a:ea typeface="+mn-ea"/>
                <a:cs typeface="+mn-cs"/>
              </a:rPr>
              <a:t>what assessment tool is appropriate. </a:t>
            </a:r>
            <a:endParaRPr lang="en-US" dirty="0">
              <a:solidFill>
                <a:srgbClr val="000000"/>
              </a:solidFill>
            </a:endParaRPr>
          </a:p>
          <a:p>
            <a:r>
              <a:rPr lang="en-US" dirty="0" smtClean="0">
                <a:solidFill>
                  <a:srgbClr val="000000"/>
                </a:solidFill>
                <a:latin typeface="+mn-lt"/>
                <a:ea typeface="+mn-ea"/>
                <a:cs typeface="+mn-cs"/>
              </a:rPr>
              <a:t>SLOs represent </a:t>
            </a:r>
            <a:r>
              <a:rPr lang="en-US" dirty="0">
                <a:solidFill>
                  <a:srgbClr val="000000"/>
                </a:solidFill>
                <a:latin typeface="+mn-lt"/>
                <a:ea typeface="+mn-ea"/>
                <a:cs typeface="+mn-cs"/>
              </a:rPr>
              <a:t>both the target for our service or teaching and the expectation for student achievement as a result of our </a:t>
            </a:r>
            <a:r>
              <a:rPr lang="en-US" dirty="0" smtClean="0">
                <a:solidFill>
                  <a:srgbClr val="000000"/>
                </a:solidFill>
                <a:latin typeface="+mn-lt"/>
                <a:ea typeface="+mn-ea"/>
                <a:cs typeface="+mn-cs"/>
              </a:rPr>
              <a:t>effort. </a:t>
            </a:r>
          </a:p>
          <a:p>
            <a:pPr>
              <a:buNone/>
            </a:pPr>
            <a:r>
              <a:rPr lang="en-US" dirty="0" smtClean="0">
                <a:solidFill>
                  <a:srgbClr val="000000"/>
                </a:solidFill>
              </a:rPr>
              <a:t>♦ Currently, informally completed                 need to be formally written down &amp; assessed</a:t>
            </a:r>
            <a:endParaRPr lang="en-US" dirty="0">
              <a:solidFill>
                <a:srgbClr val="000000"/>
              </a:solidFill>
            </a:endParaRPr>
          </a:p>
        </p:txBody>
      </p:sp>
      <p:sp>
        <p:nvSpPr>
          <p:cNvPr id="4" name="Right Arrow 3"/>
          <p:cNvSpPr/>
          <p:nvPr/>
        </p:nvSpPr>
        <p:spPr bwMode="auto">
          <a:xfrm>
            <a:off x="6858000" y="4724400"/>
            <a:ext cx="978408" cy="838200"/>
          </a:xfrm>
          <a:prstGeom prst="right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09600" y="533400"/>
          <a:ext cx="7848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Down Arrow 6"/>
          <p:cNvSpPr/>
          <p:nvPr/>
        </p:nvSpPr>
        <p:spPr bwMode="auto">
          <a:xfrm rot="20412609">
            <a:off x="5830495" y="1121696"/>
            <a:ext cx="457200" cy="762000"/>
          </a:xfrm>
          <a:prstGeom prst="downArrow">
            <a:avLst>
              <a:gd name="adj1" fmla="val 50000"/>
              <a:gd name="adj2" fmla="val 44030"/>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 name="Down Arrow 7"/>
          <p:cNvSpPr/>
          <p:nvPr/>
        </p:nvSpPr>
        <p:spPr bwMode="auto">
          <a:xfrm rot="1353311">
            <a:off x="5918807" y="3111803"/>
            <a:ext cx="484632" cy="762000"/>
          </a:xfrm>
          <a:prstGeom prst="down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 name="Left Arrow 8"/>
          <p:cNvSpPr/>
          <p:nvPr/>
        </p:nvSpPr>
        <p:spPr bwMode="auto">
          <a:xfrm>
            <a:off x="4038600" y="4572000"/>
            <a:ext cx="978408" cy="484632"/>
          </a:xfrm>
          <a:prstGeom prst="left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 name="Up Arrow 9"/>
          <p:cNvSpPr/>
          <p:nvPr/>
        </p:nvSpPr>
        <p:spPr bwMode="auto">
          <a:xfrm rot="21038400">
            <a:off x="2233222" y="3093267"/>
            <a:ext cx="457200" cy="826008"/>
          </a:xfrm>
          <a:prstGeom prst="up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 name="Up Arrow 10"/>
          <p:cNvSpPr/>
          <p:nvPr/>
        </p:nvSpPr>
        <p:spPr bwMode="auto">
          <a:xfrm rot="2403441">
            <a:off x="2257903" y="947616"/>
            <a:ext cx="381000" cy="762000"/>
          </a:xfrm>
          <a:prstGeom prst="upArrow">
            <a:avLst>
              <a:gd name="adj1" fmla="val 64329"/>
              <a:gd name="adj2" fmla="val 39254"/>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0" y="228600"/>
            <a:ext cx="9144000" cy="1676400"/>
          </a:xfrm>
        </p:spPr>
        <p:txBody>
          <a:bodyPr/>
          <a:lstStyle/>
          <a:p>
            <a:pPr algn="ctr"/>
            <a:r>
              <a:rPr lang="en-US" sz="3600" dirty="0">
                <a:solidFill>
                  <a:srgbClr val="000000"/>
                </a:solidFill>
              </a:rPr>
              <a:t>Scientific Method vs. </a:t>
            </a:r>
            <a:r>
              <a:rPr lang="en-US" sz="3600" dirty="0" smtClean="0">
                <a:solidFill>
                  <a:srgbClr val="000000"/>
                </a:solidFill>
              </a:rPr>
              <a:t/>
            </a:r>
            <a:br>
              <a:rPr lang="en-US" sz="3600" dirty="0" smtClean="0">
                <a:solidFill>
                  <a:srgbClr val="000000"/>
                </a:solidFill>
              </a:rPr>
            </a:br>
            <a:r>
              <a:rPr lang="en-US" sz="3600" dirty="0" smtClean="0">
                <a:solidFill>
                  <a:srgbClr val="000000"/>
                </a:solidFill>
              </a:rPr>
              <a:t>SLO Assessment </a:t>
            </a:r>
            <a:r>
              <a:rPr lang="en-US" sz="3600" dirty="0">
                <a:solidFill>
                  <a:srgbClr val="000000"/>
                </a:solidFill>
              </a:rPr>
              <a:t>Model</a:t>
            </a:r>
          </a:p>
        </p:txBody>
      </p:sp>
      <p:sp>
        <p:nvSpPr>
          <p:cNvPr id="96259" name="Rectangle 3"/>
          <p:cNvSpPr>
            <a:spLocks noGrp="1" noChangeArrowheads="1"/>
          </p:cNvSpPr>
          <p:nvPr>
            <p:ph type="body" idx="1"/>
          </p:nvPr>
        </p:nvSpPr>
        <p:spPr>
          <a:xfrm>
            <a:off x="304800" y="1981200"/>
            <a:ext cx="8839200" cy="4419600"/>
          </a:xfrm>
        </p:spPr>
        <p:txBody>
          <a:bodyPr/>
          <a:lstStyle/>
          <a:p>
            <a:pPr>
              <a:spcBef>
                <a:spcPct val="50000"/>
              </a:spcBef>
              <a:buClr>
                <a:schemeClr val="hlink"/>
              </a:buClr>
              <a:buFontTx/>
              <a:buNone/>
            </a:pPr>
            <a:r>
              <a:rPr lang="en-US" dirty="0">
                <a:solidFill>
                  <a:srgbClr val="000000"/>
                </a:solidFill>
              </a:rPr>
              <a:t>In the Student Learning Outcome Assessment  Cycle we are doing SMALL SCALE </a:t>
            </a:r>
            <a:r>
              <a:rPr lang="en-US" b="1" dirty="0">
                <a:solidFill>
                  <a:srgbClr val="000000"/>
                </a:solidFill>
                <a:effectLst>
                  <a:outerShdw blurRad="38100" dist="38100" dir="2700000" algn="tl">
                    <a:srgbClr val="C0C0C0"/>
                  </a:outerShdw>
                </a:effectLst>
              </a:rPr>
              <a:t>tests</a:t>
            </a:r>
          </a:p>
          <a:p>
            <a:pPr lvl="1">
              <a:spcBef>
                <a:spcPct val="50000"/>
              </a:spcBef>
              <a:buClr>
                <a:schemeClr val="hlink"/>
              </a:buClr>
              <a:buFontTx/>
              <a:buChar char="•"/>
            </a:pPr>
            <a:r>
              <a:rPr lang="en-US" dirty="0">
                <a:solidFill>
                  <a:srgbClr val="000000"/>
                </a:solidFill>
              </a:rPr>
              <a:t>Looking for </a:t>
            </a:r>
            <a:r>
              <a:rPr lang="en-US" b="1" dirty="0">
                <a:solidFill>
                  <a:srgbClr val="000000"/>
                </a:solidFill>
              </a:rPr>
              <a:t>trends</a:t>
            </a:r>
            <a:r>
              <a:rPr lang="en-US" dirty="0">
                <a:solidFill>
                  <a:srgbClr val="000000"/>
                </a:solidFill>
              </a:rPr>
              <a:t> that are applicable to </a:t>
            </a:r>
            <a:r>
              <a:rPr lang="en-US" i="1" dirty="0">
                <a:solidFill>
                  <a:srgbClr val="000000"/>
                </a:solidFill>
              </a:rPr>
              <a:t>our students</a:t>
            </a:r>
            <a:r>
              <a:rPr lang="en-US" dirty="0">
                <a:solidFill>
                  <a:srgbClr val="000000"/>
                </a:solidFill>
              </a:rPr>
              <a:t> </a:t>
            </a:r>
            <a:r>
              <a:rPr lang="en-US" i="1" dirty="0">
                <a:solidFill>
                  <a:srgbClr val="000000"/>
                </a:solidFill>
              </a:rPr>
              <a:t>and programs</a:t>
            </a:r>
            <a:r>
              <a:rPr lang="en-US" dirty="0">
                <a:solidFill>
                  <a:srgbClr val="000000"/>
                </a:solidFill>
              </a:rPr>
              <a:t> that will </a:t>
            </a:r>
            <a:r>
              <a:rPr lang="en-US" b="1" dirty="0">
                <a:solidFill>
                  <a:srgbClr val="000000"/>
                </a:solidFill>
              </a:rPr>
              <a:t>result in incremental program improvement. </a:t>
            </a:r>
          </a:p>
          <a:p>
            <a:pPr lvl="1">
              <a:spcBef>
                <a:spcPct val="50000"/>
              </a:spcBef>
              <a:buClr>
                <a:schemeClr val="hlink"/>
              </a:buClr>
              <a:buFontTx/>
              <a:buChar char="•"/>
            </a:pPr>
            <a:r>
              <a:rPr lang="en-US" dirty="0">
                <a:solidFill>
                  <a:srgbClr val="000000"/>
                </a:solidFill>
              </a:rPr>
              <a:t>This is </a:t>
            </a:r>
            <a:r>
              <a:rPr lang="en-US" b="1" dirty="0">
                <a:solidFill>
                  <a:srgbClr val="000000"/>
                </a:solidFill>
              </a:rPr>
              <a:t>NOT the search for the ultimate truth</a:t>
            </a:r>
            <a:r>
              <a:rPr lang="en-US" dirty="0">
                <a:solidFill>
                  <a:srgbClr val="000000"/>
                </a:solidFill>
              </a:rPr>
              <a:t> found in scientific </a:t>
            </a:r>
            <a:r>
              <a:rPr lang="en-US" dirty="0" smtClean="0">
                <a:solidFill>
                  <a:srgbClr val="000000"/>
                </a:solidFill>
              </a:rPr>
              <a:t>research; we are NOT looking for statistical significance.</a:t>
            </a:r>
            <a:endParaRPr lang="en-US" dirty="0">
              <a:solidFill>
                <a:srgbClr val="000000"/>
              </a:solidFill>
            </a:endParaRP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00"/>
                </a:solidFill>
              </a:rPr>
              <a:t>Assess “Visible” Indicators</a:t>
            </a:r>
            <a:endParaRPr lang="en-US" dirty="0">
              <a:solidFill>
                <a:srgbClr val="000000"/>
              </a:solidFill>
            </a:endParaRPr>
          </a:p>
        </p:txBody>
      </p:sp>
      <p:sp>
        <p:nvSpPr>
          <p:cNvPr id="3" name="Content Placeholder 2"/>
          <p:cNvSpPr>
            <a:spLocks noGrp="1"/>
          </p:cNvSpPr>
          <p:nvPr>
            <p:ph idx="1"/>
          </p:nvPr>
        </p:nvSpPr>
        <p:spPr>
          <a:xfrm>
            <a:off x="685800" y="1676400"/>
            <a:ext cx="8001000" cy="4800600"/>
          </a:xfrm>
        </p:spPr>
        <p:txBody>
          <a:bodyPr/>
          <a:lstStyle/>
          <a:p>
            <a:r>
              <a:rPr lang="en-US" dirty="0" smtClean="0">
                <a:solidFill>
                  <a:srgbClr val="000000"/>
                </a:solidFill>
              </a:rPr>
              <a:t>T</a:t>
            </a:r>
            <a:r>
              <a:rPr lang="en-US" dirty="0" smtClean="0">
                <a:solidFill>
                  <a:srgbClr val="000000"/>
                </a:solidFill>
                <a:latin typeface="+mn-lt"/>
                <a:ea typeface="+mn-ea"/>
                <a:cs typeface="+mn-cs"/>
              </a:rPr>
              <a:t>ranslate </a:t>
            </a:r>
            <a:r>
              <a:rPr lang="en-US" dirty="0" smtClean="0">
                <a:solidFill>
                  <a:srgbClr val="000000"/>
                </a:solidFill>
              </a:rPr>
              <a:t>objectives</a:t>
            </a:r>
            <a:r>
              <a:rPr lang="en-US" dirty="0" smtClean="0">
                <a:solidFill>
                  <a:srgbClr val="000000"/>
                </a:solidFill>
                <a:latin typeface="+mn-lt"/>
                <a:ea typeface="+mn-ea"/>
                <a:cs typeface="+mn-cs"/>
              </a:rPr>
              <a:t> </a:t>
            </a:r>
            <a:r>
              <a:rPr lang="en-US" dirty="0">
                <a:solidFill>
                  <a:srgbClr val="000000"/>
                </a:solidFill>
                <a:latin typeface="+mn-lt"/>
                <a:ea typeface="+mn-ea"/>
                <a:cs typeface="+mn-cs"/>
              </a:rPr>
              <a:t>into associated, tangible learning </a:t>
            </a:r>
            <a:r>
              <a:rPr lang="en-US" dirty="0" smtClean="0">
                <a:solidFill>
                  <a:srgbClr val="000000"/>
                </a:solidFill>
                <a:latin typeface="+mn-lt"/>
                <a:ea typeface="+mn-ea"/>
                <a:cs typeface="+mn-cs"/>
              </a:rPr>
              <a:t>outcomes.</a:t>
            </a:r>
          </a:p>
          <a:p>
            <a:r>
              <a:rPr lang="en-US" dirty="0" smtClean="0">
                <a:solidFill>
                  <a:srgbClr val="000000"/>
                </a:solidFill>
              </a:rPr>
              <a:t>Examples: Math SLOs</a:t>
            </a:r>
            <a:endParaRPr lang="en-US" dirty="0">
              <a:solidFill>
                <a:srgbClr val="000000"/>
              </a:solidFill>
            </a:endParaRPr>
          </a:p>
          <a:p>
            <a:pPr lvl="1"/>
            <a:r>
              <a:rPr lang="en-US" i="1" dirty="0" smtClean="0">
                <a:solidFill>
                  <a:srgbClr val="000000"/>
                </a:solidFill>
              </a:rPr>
              <a:t>Manipulate mathematical symbols and notations independently to solve problems logically.  (</a:t>
            </a:r>
            <a:r>
              <a:rPr lang="en-US" i="1" dirty="0" smtClean="0">
                <a:solidFill>
                  <a:srgbClr val="000000"/>
                </a:solidFill>
              </a:rPr>
              <a:t>ILO2</a:t>
            </a:r>
            <a:r>
              <a:rPr lang="en-US" i="1" dirty="0" smtClean="0">
                <a:solidFill>
                  <a:srgbClr val="000000"/>
                </a:solidFill>
              </a:rPr>
              <a:t>)</a:t>
            </a:r>
          </a:p>
          <a:p>
            <a:pPr lvl="1"/>
            <a:r>
              <a:rPr lang="en-US" i="1" dirty="0" smtClean="0">
                <a:solidFill>
                  <a:srgbClr val="000000"/>
                </a:solidFill>
                <a:latin typeface="+mn-lt"/>
              </a:rPr>
              <a:t>Determine and present how concepts of trig are applied to solve real world problems in a mathematical setting. </a:t>
            </a:r>
            <a:r>
              <a:rPr lang="en-US" i="1" dirty="0" smtClean="0">
                <a:solidFill>
                  <a:srgbClr val="000000"/>
                </a:solidFill>
                <a:latin typeface="+mn-lt"/>
              </a:rPr>
              <a:t>(ILO1 </a:t>
            </a:r>
            <a:r>
              <a:rPr lang="en-US" i="1" dirty="0" smtClean="0">
                <a:solidFill>
                  <a:srgbClr val="000000"/>
                </a:solidFill>
                <a:latin typeface="+mn-lt"/>
              </a:rPr>
              <a:t>+ </a:t>
            </a:r>
            <a:r>
              <a:rPr lang="en-US" i="1" dirty="0" smtClean="0">
                <a:solidFill>
                  <a:srgbClr val="000000"/>
                </a:solidFill>
                <a:latin typeface="+mn-lt"/>
              </a:rPr>
              <a:t>ILO2 </a:t>
            </a:r>
            <a:r>
              <a:rPr lang="en-US" i="1" dirty="0" smtClean="0">
                <a:solidFill>
                  <a:srgbClr val="000000"/>
                </a:solidFill>
                <a:latin typeface="+mn-lt"/>
              </a:rPr>
              <a:t>+ </a:t>
            </a:r>
            <a:r>
              <a:rPr lang="en-US" i="1" dirty="0" smtClean="0">
                <a:solidFill>
                  <a:srgbClr val="000000"/>
                </a:solidFill>
                <a:latin typeface="+mn-lt"/>
              </a:rPr>
              <a:t>ILO5</a:t>
            </a:r>
            <a:r>
              <a:rPr lang="en-US" i="1" dirty="0" smtClean="0">
                <a:solidFill>
                  <a:srgbClr val="000000"/>
                </a:solidFill>
                <a:latin typeface="+mn-lt"/>
              </a:rPr>
              <a:t>)</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000000"/>
                </a:solidFill>
              </a:rPr>
              <a:t>Automotive Tech / AC, </a:t>
            </a:r>
            <a:r>
              <a:rPr lang="en-US" sz="3600" dirty="0" err="1" smtClean="0">
                <a:solidFill>
                  <a:srgbClr val="000000"/>
                </a:solidFill>
              </a:rPr>
              <a:t>Refrig</a:t>
            </a:r>
            <a:endParaRPr lang="en-US" sz="3600" dirty="0">
              <a:solidFill>
                <a:srgbClr val="000000"/>
              </a:solidFill>
            </a:endParaRPr>
          </a:p>
        </p:txBody>
      </p:sp>
      <p:sp>
        <p:nvSpPr>
          <p:cNvPr id="3" name="Content Placeholder 2"/>
          <p:cNvSpPr>
            <a:spLocks noGrp="1"/>
          </p:cNvSpPr>
          <p:nvPr>
            <p:ph sz="half" idx="1"/>
          </p:nvPr>
        </p:nvSpPr>
        <p:spPr/>
        <p:txBody>
          <a:bodyPr/>
          <a:lstStyle/>
          <a:p>
            <a:r>
              <a:rPr lang="en-US" b="1" dirty="0" smtClean="0">
                <a:solidFill>
                  <a:srgbClr val="000000"/>
                </a:solidFill>
              </a:rPr>
              <a:t>Analyze abnormal charging system symptoms for possible causes; inspect the system for damage and defects; and repair or replace as required.</a:t>
            </a:r>
            <a:endParaRPr lang="en-US" b="1" dirty="0">
              <a:solidFill>
                <a:srgbClr val="000000"/>
              </a:solidFill>
            </a:endParaRPr>
          </a:p>
        </p:txBody>
      </p:sp>
      <p:sp>
        <p:nvSpPr>
          <p:cNvPr id="4" name="Content Placeholder 3"/>
          <p:cNvSpPr>
            <a:spLocks noGrp="1"/>
          </p:cNvSpPr>
          <p:nvPr>
            <p:ph sz="half" idx="2"/>
          </p:nvPr>
        </p:nvSpPr>
        <p:spPr/>
        <p:txBody>
          <a:bodyPr/>
          <a:lstStyle/>
          <a:p>
            <a:r>
              <a:rPr lang="en-US" b="1" dirty="0" smtClean="0">
                <a:solidFill>
                  <a:srgbClr val="000000"/>
                </a:solidFill>
              </a:rPr>
              <a:t>Develop and implement strategies for problem diagnosis and repair of common comfort A/C equipment</a:t>
            </a:r>
            <a:r>
              <a:rPr lang="en-US" dirty="0" smtClean="0">
                <a:solidFill>
                  <a:srgbClr val="000000"/>
                </a:solidFill>
              </a:rPr>
              <a:t>.</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solidFill>
                  <a:srgbClr val="000000"/>
                </a:solidFill>
              </a:rPr>
              <a:t>IVC SLO Examples</a:t>
            </a:r>
            <a:endParaRPr lang="en-US" sz="3600" dirty="0">
              <a:solidFill>
                <a:srgbClr val="000000"/>
              </a:solidFill>
            </a:endParaRPr>
          </a:p>
        </p:txBody>
      </p:sp>
      <p:sp>
        <p:nvSpPr>
          <p:cNvPr id="5" name="Text Placeholder 4"/>
          <p:cNvSpPr>
            <a:spLocks noGrp="1"/>
          </p:cNvSpPr>
          <p:nvPr>
            <p:ph type="body" idx="1"/>
          </p:nvPr>
        </p:nvSpPr>
        <p:spPr>
          <a:xfrm>
            <a:off x="457200" y="1295401"/>
            <a:ext cx="4040188" cy="609600"/>
          </a:xfrm>
        </p:spPr>
        <p:txBody>
          <a:bodyPr/>
          <a:lstStyle/>
          <a:p>
            <a:pPr algn="ctr"/>
            <a:r>
              <a:rPr lang="en-US" dirty="0" smtClean="0">
                <a:solidFill>
                  <a:srgbClr val="000000"/>
                </a:solidFill>
              </a:rPr>
              <a:t>Admin. Of Justice </a:t>
            </a:r>
            <a:endParaRPr lang="en-US" dirty="0"/>
          </a:p>
        </p:txBody>
      </p:sp>
      <p:sp>
        <p:nvSpPr>
          <p:cNvPr id="3" name="Content Placeholder 2"/>
          <p:cNvSpPr>
            <a:spLocks noGrp="1"/>
          </p:cNvSpPr>
          <p:nvPr>
            <p:ph sz="half" idx="2"/>
          </p:nvPr>
        </p:nvSpPr>
        <p:spPr>
          <a:xfrm>
            <a:off x="457200" y="2438399"/>
            <a:ext cx="4040188" cy="3687763"/>
          </a:xfrm>
        </p:spPr>
        <p:txBody>
          <a:bodyPr/>
          <a:lstStyle/>
          <a:p>
            <a:r>
              <a:rPr lang="en-US" sz="2400" dirty="0" smtClean="0">
                <a:solidFill>
                  <a:srgbClr val="000000"/>
                </a:solidFill>
              </a:rPr>
              <a:t>Analyze and apply the issues of ethics and professionalism in law enforcement (ILO1, ILO2)</a:t>
            </a:r>
          </a:p>
          <a:p>
            <a:endParaRPr lang="en-US" sz="2400" dirty="0" smtClean="0">
              <a:solidFill>
                <a:srgbClr val="000000"/>
              </a:solidFill>
            </a:endParaRPr>
          </a:p>
          <a:p>
            <a:r>
              <a:rPr lang="en-US" sz="2400" dirty="0" smtClean="0">
                <a:solidFill>
                  <a:srgbClr val="000000"/>
                </a:solidFill>
              </a:rPr>
              <a:t>Assessment tool: Role Playing Activity &amp; Rubric</a:t>
            </a:r>
            <a:endParaRPr lang="en-US" sz="2400" dirty="0">
              <a:solidFill>
                <a:srgbClr val="000000"/>
              </a:solidFill>
            </a:endParaRPr>
          </a:p>
        </p:txBody>
      </p:sp>
      <p:sp>
        <p:nvSpPr>
          <p:cNvPr id="6" name="Text Placeholder 5"/>
          <p:cNvSpPr>
            <a:spLocks noGrp="1"/>
          </p:cNvSpPr>
          <p:nvPr>
            <p:ph type="body" sz="quarter" idx="3"/>
          </p:nvPr>
        </p:nvSpPr>
        <p:spPr>
          <a:xfrm>
            <a:off x="4645025" y="1295401"/>
            <a:ext cx="4041775" cy="609600"/>
          </a:xfrm>
        </p:spPr>
        <p:txBody>
          <a:bodyPr/>
          <a:lstStyle/>
          <a:p>
            <a:pPr algn="ctr"/>
            <a:r>
              <a:rPr lang="en-US" dirty="0" smtClean="0">
                <a:solidFill>
                  <a:srgbClr val="000000"/>
                </a:solidFill>
              </a:rPr>
              <a:t>English</a:t>
            </a:r>
            <a:endParaRPr lang="en-US" dirty="0"/>
          </a:p>
        </p:txBody>
      </p:sp>
      <p:sp>
        <p:nvSpPr>
          <p:cNvPr id="4" name="Content Placeholder 3"/>
          <p:cNvSpPr>
            <a:spLocks noGrp="1"/>
          </p:cNvSpPr>
          <p:nvPr>
            <p:ph sz="quarter" idx="4"/>
          </p:nvPr>
        </p:nvSpPr>
        <p:spPr>
          <a:xfrm>
            <a:off x="4645025" y="1981201"/>
            <a:ext cx="4041775" cy="4724400"/>
          </a:xfrm>
        </p:spPr>
        <p:txBody>
          <a:bodyPr/>
          <a:lstStyle/>
          <a:p>
            <a:r>
              <a:rPr lang="en-US" sz="2400" dirty="0" smtClean="0">
                <a:solidFill>
                  <a:srgbClr val="000000"/>
                </a:solidFill>
              </a:rPr>
              <a:t>Compose a short story with adequate development of plot, theme, and character development, with properly formatted dialog, descriptions, and literary devices (ILO1, ILO2) </a:t>
            </a:r>
          </a:p>
          <a:p>
            <a:r>
              <a:rPr lang="en-US" dirty="0" smtClean="0">
                <a:solidFill>
                  <a:srgbClr val="000000"/>
                </a:solidFill>
              </a:rPr>
              <a:t>Assessment tool: Rubric for plot, theme, character dev, dialog, </a:t>
            </a:r>
            <a:r>
              <a:rPr lang="en-US" dirty="0" err="1" smtClean="0">
                <a:solidFill>
                  <a:srgbClr val="000000"/>
                </a:solidFill>
              </a:rPr>
              <a:t>descrip</a:t>
            </a:r>
            <a:r>
              <a:rPr lang="en-US" dirty="0" smtClean="0">
                <a:solidFill>
                  <a:srgbClr val="000000"/>
                </a:solidFill>
              </a:rPr>
              <a:t>, lit devices</a:t>
            </a:r>
            <a:endParaRPr lang="en-US" sz="2400" dirty="0">
              <a:solidFill>
                <a:srgbClr val="0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685800" y="304800"/>
            <a:ext cx="7772400" cy="914400"/>
          </a:xfrm>
        </p:spPr>
        <p:txBody>
          <a:bodyPr/>
          <a:lstStyle/>
          <a:p>
            <a:pPr algn="ctr"/>
            <a:r>
              <a:rPr lang="en-US" sz="4400" dirty="0">
                <a:solidFill>
                  <a:srgbClr val="000000"/>
                </a:solidFill>
              </a:rPr>
              <a:t>Hypothetical Scenario</a:t>
            </a:r>
          </a:p>
        </p:txBody>
      </p:sp>
      <p:sp>
        <p:nvSpPr>
          <p:cNvPr id="137219" name="Rectangle 3"/>
          <p:cNvSpPr>
            <a:spLocks noGrp="1" noChangeArrowheads="1"/>
          </p:cNvSpPr>
          <p:nvPr>
            <p:ph type="body" idx="1"/>
          </p:nvPr>
        </p:nvSpPr>
        <p:spPr>
          <a:xfrm>
            <a:off x="381000" y="1219200"/>
            <a:ext cx="8077200" cy="5486400"/>
          </a:xfrm>
        </p:spPr>
        <p:txBody>
          <a:bodyPr/>
          <a:lstStyle/>
          <a:p>
            <a:pPr>
              <a:lnSpc>
                <a:spcPct val="80000"/>
              </a:lnSpc>
            </a:pPr>
            <a:r>
              <a:rPr lang="en-US" sz="2200" b="1" dirty="0">
                <a:solidFill>
                  <a:srgbClr val="000000"/>
                </a:solidFill>
              </a:rPr>
              <a:t>Admissions and Records</a:t>
            </a:r>
            <a:r>
              <a:rPr lang="en-US" sz="2200" dirty="0">
                <a:solidFill>
                  <a:srgbClr val="000000"/>
                </a:solidFill>
              </a:rPr>
              <a:t> demonstrates that students are having difficulty with applications (not answering the question that the form was asking)</a:t>
            </a:r>
          </a:p>
          <a:p>
            <a:pPr>
              <a:lnSpc>
                <a:spcPct val="80000"/>
              </a:lnSpc>
            </a:pPr>
            <a:r>
              <a:rPr lang="en-US" sz="2200" b="1" dirty="0">
                <a:solidFill>
                  <a:srgbClr val="000000"/>
                </a:solidFill>
              </a:rPr>
              <a:t>Admissions and Records</a:t>
            </a:r>
            <a:r>
              <a:rPr lang="en-US" sz="2200" dirty="0">
                <a:solidFill>
                  <a:srgbClr val="000000"/>
                </a:solidFill>
              </a:rPr>
              <a:t> may have anecdotal evidence that students are having trouble reading the catalogue</a:t>
            </a:r>
          </a:p>
          <a:p>
            <a:pPr>
              <a:lnSpc>
                <a:spcPct val="80000"/>
              </a:lnSpc>
            </a:pPr>
            <a:r>
              <a:rPr lang="en-US" sz="2200" b="1" dirty="0">
                <a:solidFill>
                  <a:srgbClr val="000000"/>
                </a:solidFill>
              </a:rPr>
              <a:t>Bio Dept.</a:t>
            </a:r>
            <a:r>
              <a:rPr lang="en-US" sz="2200" dirty="0">
                <a:solidFill>
                  <a:srgbClr val="000000"/>
                </a:solidFill>
              </a:rPr>
              <a:t> learns that students with Reading Levels 1-3 are not passing GE Bio classes</a:t>
            </a:r>
          </a:p>
          <a:p>
            <a:pPr>
              <a:lnSpc>
                <a:spcPct val="80000"/>
              </a:lnSpc>
            </a:pPr>
            <a:r>
              <a:rPr lang="en-US" sz="2200" b="1" dirty="0">
                <a:solidFill>
                  <a:srgbClr val="000000"/>
                </a:solidFill>
              </a:rPr>
              <a:t>History Dept</a:t>
            </a:r>
            <a:r>
              <a:rPr lang="en-US" sz="2200" dirty="0">
                <a:solidFill>
                  <a:srgbClr val="000000"/>
                </a:solidFill>
              </a:rPr>
              <a:t>. finds that student who take History classes concurrently with or following English </a:t>
            </a:r>
            <a:r>
              <a:rPr lang="en-US" sz="2200" dirty="0" smtClean="0">
                <a:solidFill>
                  <a:srgbClr val="000000"/>
                </a:solidFill>
              </a:rPr>
              <a:t>100 </a:t>
            </a:r>
            <a:r>
              <a:rPr lang="en-US" sz="2200" dirty="0">
                <a:solidFill>
                  <a:srgbClr val="000000"/>
                </a:solidFill>
              </a:rPr>
              <a:t>perform better</a:t>
            </a:r>
          </a:p>
          <a:p>
            <a:pPr>
              <a:lnSpc>
                <a:spcPct val="80000"/>
              </a:lnSpc>
            </a:pPr>
            <a:r>
              <a:rPr lang="en-US" sz="2200" b="1" dirty="0">
                <a:solidFill>
                  <a:srgbClr val="000000"/>
                </a:solidFill>
              </a:rPr>
              <a:t>Correlation between different departmental findings?</a:t>
            </a:r>
          </a:p>
          <a:p>
            <a:pPr lvl="1">
              <a:lnSpc>
                <a:spcPct val="80000"/>
              </a:lnSpc>
            </a:pPr>
            <a:r>
              <a:rPr lang="en-US" sz="2200" dirty="0">
                <a:solidFill>
                  <a:srgbClr val="000000"/>
                </a:solidFill>
              </a:rPr>
              <a:t>Do you see how various studies in different departments may provide information that may lead to dialogue and investigation into a potential opportunity for learning improvement institutionally?</a:t>
            </a:r>
          </a:p>
          <a:p>
            <a:pPr lvl="2">
              <a:lnSpc>
                <a:spcPct val="80000"/>
              </a:lnSpc>
            </a:pPr>
            <a:r>
              <a:rPr lang="en-US" sz="2000" dirty="0">
                <a:solidFill>
                  <a:srgbClr val="000000"/>
                </a:solidFill>
              </a:rPr>
              <a:t>Placement tests?</a:t>
            </a:r>
          </a:p>
          <a:p>
            <a:pPr lvl="2">
              <a:lnSpc>
                <a:spcPct val="80000"/>
              </a:lnSpc>
            </a:pPr>
            <a:r>
              <a:rPr lang="en-US" sz="2000" dirty="0">
                <a:solidFill>
                  <a:srgbClr val="000000"/>
                </a:solidFill>
              </a:rPr>
              <a:t>Advisory committee on reading?</a:t>
            </a:r>
          </a:p>
          <a:p>
            <a:pPr lvl="2">
              <a:lnSpc>
                <a:spcPct val="80000"/>
              </a:lnSpc>
            </a:pPr>
            <a:r>
              <a:rPr lang="en-US" sz="2000" dirty="0">
                <a:solidFill>
                  <a:srgbClr val="000000"/>
                </a:solidFill>
              </a:rPr>
              <a:t>Prerequisites?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Activity</a:t>
            </a:r>
            <a:endParaRPr lang="en-US" dirty="0"/>
          </a:p>
        </p:txBody>
      </p:sp>
      <p:sp>
        <p:nvSpPr>
          <p:cNvPr id="3" name="Content Placeholder 2"/>
          <p:cNvSpPr>
            <a:spLocks noGrp="1"/>
          </p:cNvSpPr>
          <p:nvPr>
            <p:ph idx="1"/>
          </p:nvPr>
        </p:nvSpPr>
        <p:spPr>
          <a:xfrm>
            <a:off x="685800" y="1828800"/>
            <a:ext cx="7772400" cy="4495800"/>
          </a:xfrm>
        </p:spPr>
        <p:txBody>
          <a:bodyPr/>
          <a:lstStyle/>
          <a:p>
            <a:r>
              <a:rPr lang="en-US" b="1" dirty="0" smtClean="0">
                <a:solidFill>
                  <a:srgbClr val="000000"/>
                </a:solidFill>
              </a:rPr>
              <a:t>Consider your favorite course.  What is the very best thing you do in your course or program? What is the activity that leads students to produce their best work?</a:t>
            </a:r>
          </a:p>
          <a:p>
            <a:endParaRPr lang="en-US" dirty="0" smtClean="0">
              <a:solidFill>
                <a:srgbClr val="000000"/>
              </a:solidFill>
            </a:endParaRPr>
          </a:p>
          <a:p>
            <a:r>
              <a:rPr lang="en-US" dirty="0" smtClean="0">
                <a:solidFill>
                  <a:srgbClr val="000000"/>
                </a:solidFill>
              </a:rPr>
              <a:t>How do you know it is the BEST work?  </a:t>
            </a:r>
          </a:p>
          <a:p>
            <a:r>
              <a:rPr lang="en-US" dirty="0" smtClean="0">
                <a:solidFill>
                  <a:srgbClr val="000000"/>
                </a:solidFill>
              </a:rPr>
              <a:t>How do you know it is EFFECTIVE?</a:t>
            </a:r>
            <a:endParaRPr lang="en-US" dirty="0">
              <a:solidFill>
                <a:srgbClr val="0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what does he know"/>
          <p:cNvPicPr>
            <a:picLocks noGrp="1" noChangeAspect="1" noChangeArrowheads="1"/>
          </p:cNvPicPr>
          <p:nvPr>
            <p:ph idx="4294967295"/>
          </p:nvPr>
        </p:nvPicPr>
        <p:blipFill>
          <a:blip r:embed="rId2" cstate="print"/>
          <a:srcRect/>
          <a:stretch>
            <a:fillRect/>
          </a:stretch>
        </p:blipFill>
        <p:spPr>
          <a:xfrm>
            <a:off x="0" y="0"/>
            <a:ext cx="9144000" cy="6858000"/>
          </a:xfrm>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838200"/>
          </a:xfrm>
        </p:spPr>
        <p:txBody>
          <a:bodyPr/>
          <a:lstStyle/>
          <a:p>
            <a:pPr algn="ctr"/>
            <a:r>
              <a:rPr lang="en-US" dirty="0" smtClean="0">
                <a:solidFill>
                  <a:srgbClr val="000000"/>
                </a:solidFill>
              </a:rPr>
              <a:t>Writing SLOs</a:t>
            </a:r>
            <a:endParaRPr lang="en-US" dirty="0">
              <a:solidFill>
                <a:srgbClr val="000000"/>
              </a:solidFill>
            </a:endParaRPr>
          </a:p>
        </p:txBody>
      </p:sp>
      <p:sp>
        <p:nvSpPr>
          <p:cNvPr id="3" name="Content Placeholder 2"/>
          <p:cNvSpPr>
            <a:spLocks noGrp="1"/>
          </p:cNvSpPr>
          <p:nvPr>
            <p:ph idx="1"/>
          </p:nvPr>
        </p:nvSpPr>
        <p:spPr>
          <a:xfrm>
            <a:off x="304800" y="1066800"/>
            <a:ext cx="8382000" cy="5791200"/>
          </a:xfrm>
        </p:spPr>
        <p:txBody>
          <a:bodyPr/>
          <a:lstStyle/>
          <a:p>
            <a:pPr marL="514350" indent="-514350">
              <a:buFont typeface="+mj-lt"/>
              <a:buAutoNum type="arabicPeriod"/>
            </a:pPr>
            <a:r>
              <a:rPr lang="en-US" sz="2800" dirty="0" smtClean="0">
                <a:solidFill>
                  <a:srgbClr val="000000"/>
                </a:solidFill>
              </a:rPr>
              <a:t>Consider your big ticket course activities as your assessment tool</a:t>
            </a:r>
          </a:p>
          <a:p>
            <a:pPr marL="514350" indent="-514350">
              <a:buFont typeface="+mj-lt"/>
              <a:buAutoNum type="arabicPeriod"/>
            </a:pPr>
            <a:r>
              <a:rPr lang="en-US" sz="2800" dirty="0" smtClean="0">
                <a:solidFill>
                  <a:srgbClr val="000000"/>
                </a:solidFill>
              </a:rPr>
              <a:t>Write an outcome from this activity by describing what the student will be able to do after participating in your course</a:t>
            </a:r>
          </a:p>
          <a:p>
            <a:pPr marL="514350" indent="-514350">
              <a:buFont typeface="+mj-lt"/>
              <a:buAutoNum type="arabicPeriod"/>
            </a:pPr>
            <a:r>
              <a:rPr lang="en-US" sz="2800" dirty="0" smtClean="0">
                <a:solidFill>
                  <a:srgbClr val="000000"/>
                </a:solidFill>
              </a:rPr>
              <a:t>Start with an action verb</a:t>
            </a:r>
          </a:p>
          <a:p>
            <a:pPr marL="514350" indent="-514350">
              <a:buFont typeface="+mj-lt"/>
              <a:buAutoNum type="arabicPeriod"/>
            </a:pPr>
            <a:r>
              <a:rPr lang="en-US" sz="2800" dirty="0" smtClean="0">
                <a:solidFill>
                  <a:srgbClr val="000000"/>
                </a:solidFill>
              </a:rPr>
              <a:t>Make sure outcome is assessable</a:t>
            </a:r>
          </a:p>
          <a:p>
            <a:pPr marL="514350" indent="-514350">
              <a:buFont typeface="+mj-lt"/>
              <a:buAutoNum type="arabicPeriod"/>
            </a:pPr>
            <a:r>
              <a:rPr lang="en-US" sz="2800" dirty="0" smtClean="0">
                <a:solidFill>
                  <a:srgbClr val="000000"/>
                </a:solidFill>
              </a:rPr>
              <a:t>Review w/ others (inc Dean/Chairs) &amp; include in </a:t>
            </a:r>
            <a:r>
              <a:rPr lang="en-US" sz="2800" dirty="0" err="1" smtClean="0">
                <a:solidFill>
                  <a:srgbClr val="000000"/>
                </a:solidFill>
              </a:rPr>
              <a:t>CurricUNET</a:t>
            </a:r>
            <a:endParaRPr lang="en-US" sz="2800" dirty="0" smtClean="0">
              <a:solidFill>
                <a:srgbClr val="000000"/>
              </a:solidFill>
            </a:endParaRPr>
          </a:p>
          <a:p>
            <a:pPr marL="514350" indent="-514350">
              <a:buFont typeface="+mj-lt"/>
              <a:buAutoNum type="arabicPeriod"/>
            </a:pPr>
            <a:r>
              <a:rPr lang="en-US" sz="2800" dirty="0" smtClean="0">
                <a:solidFill>
                  <a:srgbClr val="000000"/>
                </a:solidFill>
              </a:rPr>
              <a:t>Include on syllabus &amp; collect data once per year per course.</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00"/>
                </a:solidFill>
              </a:rPr>
              <a:t>Authentic Assessment…</a:t>
            </a:r>
            <a:endParaRPr lang="en-US" dirty="0">
              <a:solidFill>
                <a:srgbClr val="000000"/>
              </a:solidFill>
            </a:endParaRPr>
          </a:p>
        </p:txBody>
      </p:sp>
      <p:sp>
        <p:nvSpPr>
          <p:cNvPr id="3" name="Content Placeholder 2"/>
          <p:cNvSpPr>
            <a:spLocks noGrp="1"/>
          </p:cNvSpPr>
          <p:nvPr>
            <p:ph idx="1"/>
          </p:nvPr>
        </p:nvSpPr>
        <p:spPr>
          <a:xfrm>
            <a:off x="381000" y="1676400"/>
            <a:ext cx="8229600" cy="4800600"/>
          </a:xfrm>
        </p:spPr>
        <p:txBody>
          <a:bodyPr/>
          <a:lstStyle/>
          <a:p>
            <a:r>
              <a:rPr lang="en-US" dirty="0" smtClean="0">
                <a:solidFill>
                  <a:srgbClr val="000000"/>
                </a:solidFill>
              </a:rPr>
              <a:t>…</a:t>
            </a:r>
            <a:r>
              <a:rPr lang="en-US" sz="2800" dirty="0" smtClean="0">
                <a:solidFill>
                  <a:srgbClr val="000000"/>
                </a:solidFill>
              </a:rPr>
              <a:t>simulate real world experience by evaluating the student’s ability to apply critical thinking and knowledge or to perform tasks that may approximate those found in the workplace or other venue outside of the classroom</a:t>
            </a:r>
          </a:p>
          <a:p>
            <a:r>
              <a:rPr lang="en-US" sz="2800" dirty="0" smtClean="0">
                <a:solidFill>
                  <a:srgbClr val="000000"/>
                </a:solidFill>
              </a:rPr>
              <a:t>Use assessments that provide you with meaningful data on student learning: simulations, performances, complex activities, exit surveys, capstones, team projects, rubrics</a:t>
            </a:r>
            <a:endParaRPr lang="en-US" sz="2800" dirty="0">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914400"/>
          </a:xfrm>
        </p:spPr>
        <p:txBody>
          <a:bodyPr/>
          <a:lstStyle/>
          <a:p>
            <a:pPr algn="ctr"/>
            <a:r>
              <a:rPr lang="en-US" dirty="0" smtClean="0">
                <a:solidFill>
                  <a:srgbClr val="000000"/>
                </a:solidFill>
              </a:rPr>
              <a:t>The SLO Plan</a:t>
            </a:r>
            <a:endParaRPr lang="en-US" dirty="0">
              <a:solidFill>
                <a:srgbClr val="000000"/>
              </a:solidFill>
            </a:endParaRPr>
          </a:p>
        </p:txBody>
      </p:sp>
      <p:sp>
        <p:nvSpPr>
          <p:cNvPr id="3" name="Content Placeholder 2"/>
          <p:cNvSpPr>
            <a:spLocks noGrp="1"/>
          </p:cNvSpPr>
          <p:nvPr>
            <p:ph idx="1"/>
          </p:nvPr>
        </p:nvSpPr>
        <p:spPr>
          <a:xfrm>
            <a:off x="304800" y="1219200"/>
            <a:ext cx="8839200" cy="5638800"/>
          </a:xfrm>
        </p:spPr>
        <p:txBody>
          <a:bodyPr/>
          <a:lstStyle/>
          <a:p>
            <a:r>
              <a:rPr lang="en-US" sz="2400" dirty="0" smtClean="0">
                <a:solidFill>
                  <a:srgbClr val="000000"/>
                </a:solidFill>
              </a:rPr>
              <a:t>One lead person per course (plan, coordinate, submit </a:t>
            </a:r>
            <a:r>
              <a:rPr lang="en-US" sz="2400" dirty="0" err="1" smtClean="0">
                <a:solidFill>
                  <a:srgbClr val="000000"/>
                </a:solidFill>
              </a:rPr>
              <a:t>pprwk</a:t>
            </a:r>
            <a:r>
              <a:rPr lang="en-US" sz="2400" dirty="0" smtClean="0">
                <a:solidFill>
                  <a:srgbClr val="000000"/>
                </a:solidFill>
              </a:rPr>
              <a:t>)</a:t>
            </a:r>
          </a:p>
          <a:p>
            <a:r>
              <a:rPr lang="en-US" sz="2400" dirty="0" smtClean="0">
                <a:solidFill>
                  <a:srgbClr val="000000"/>
                </a:solidFill>
              </a:rPr>
              <a:t>Minimum # of outcomes per course = unit number (3 unit course = 3 outcomes)</a:t>
            </a:r>
          </a:p>
          <a:p>
            <a:r>
              <a:rPr lang="en-US" sz="2400" dirty="0" smtClean="0">
                <a:solidFill>
                  <a:srgbClr val="000000"/>
                </a:solidFill>
              </a:rPr>
              <a:t>Outcomes are included in </a:t>
            </a:r>
            <a:r>
              <a:rPr lang="en-US" sz="2400" dirty="0" err="1" smtClean="0">
                <a:solidFill>
                  <a:srgbClr val="000000"/>
                </a:solidFill>
              </a:rPr>
              <a:t>CurricUNET</a:t>
            </a:r>
            <a:r>
              <a:rPr lang="en-US" sz="2400" dirty="0" smtClean="0">
                <a:solidFill>
                  <a:srgbClr val="000000"/>
                </a:solidFill>
              </a:rPr>
              <a:t> along with ILOs</a:t>
            </a:r>
          </a:p>
          <a:p>
            <a:r>
              <a:rPr lang="en-US" sz="2400" dirty="0" smtClean="0">
                <a:solidFill>
                  <a:srgbClr val="000000"/>
                </a:solidFill>
              </a:rPr>
              <a:t>All outcomes must be assessed within 3 year period so they can be used for Comprehensive Program Review</a:t>
            </a:r>
          </a:p>
          <a:p>
            <a:r>
              <a:rPr lang="en-US" sz="2400" dirty="0" smtClean="0">
                <a:solidFill>
                  <a:srgbClr val="000000"/>
                </a:solidFill>
              </a:rPr>
              <a:t>Generally, assess one outcome per year – Plan ahead!</a:t>
            </a:r>
          </a:p>
          <a:p>
            <a:r>
              <a:rPr lang="en-US" sz="2400" dirty="0" smtClean="0">
                <a:solidFill>
                  <a:srgbClr val="000000"/>
                </a:solidFill>
              </a:rPr>
              <a:t>Include all outcomes on Syllabi</a:t>
            </a:r>
          </a:p>
          <a:p>
            <a:r>
              <a:rPr lang="en-US" sz="2400" dirty="0" smtClean="0">
                <a:solidFill>
                  <a:srgbClr val="000000"/>
                </a:solidFill>
              </a:rPr>
              <a:t>Collect data, complete Cycle Assessment form (email &amp; send hard copy to Toni</a:t>
            </a:r>
          </a:p>
          <a:p>
            <a:r>
              <a:rPr lang="en-US" sz="2400" dirty="0" smtClean="0">
                <a:solidFill>
                  <a:srgbClr val="000000"/>
                </a:solidFill>
              </a:rPr>
              <a:t>Cycle Assessments are due the 14</a:t>
            </a:r>
            <a:r>
              <a:rPr lang="en-US" sz="2400" baseline="30000" dirty="0" smtClean="0">
                <a:solidFill>
                  <a:srgbClr val="000000"/>
                </a:solidFill>
              </a:rPr>
              <a:t>th</a:t>
            </a:r>
            <a:r>
              <a:rPr lang="en-US" sz="2400" dirty="0" smtClean="0">
                <a:solidFill>
                  <a:srgbClr val="000000"/>
                </a:solidFill>
              </a:rPr>
              <a:t> week of the semester after they are collected.</a:t>
            </a:r>
          </a:p>
          <a:p>
            <a:r>
              <a:rPr lang="en-US" sz="2400" dirty="0" smtClean="0">
                <a:solidFill>
                  <a:srgbClr val="000000"/>
                </a:solidFill>
              </a:rPr>
              <a:t>Dialogue: discuss outcomes &amp; assessments with others!!</a:t>
            </a:r>
          </a:p>
          <a:p>
            <a:endParaRPr lang="en-US" sz="2400" dirty="0">
              <a:solidFill>
                <a:srgbClr val="00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1066800"/>
          </a:xfrm>
        </p:spPr>
        <p:txBody>
          <a:bodyPr/>
          <a:lstStyle/>
          <a:p>
            <a:pPr algn="ctr"/>
            <a:r>
              <a:rPr lang="en-US" dirty="0" smtClean="0">
                <a:solidFill>
                  <a:srgbClr val="000000"/>
                </a:solidFill>
              </a:rPr>
              <a:t>IVC continues moving toward</a:t>
            </a:r>
            <a:br>
              <a:rPr lang="en-US" dirty="0" smtClean="0">
                <a:solidFill>
                  <a:srgbClr val="000000"/>
                </a:solidFill>
              </a:rPr>
            </a:br>
            <a:r>
              <a:rPr lang="en-US" dirty="0" smtClean="0">
                <a:solidFill>
                  <a:srgbClr val="000000"/>
                </a:solidFill>
              </a:rPr>
              <a:t>SLO Proficiency</a:t>
            </a:r>
            <a:endParaRPr lang="en-US" dirty="0">
              <a:solidFill>
                <a:srgbClr val="000000"/>
              </a:solidFill>
            </a:endParaRPr>
          </a:p>
        </p:txBody>
      </p:sp>
      <p:sp>
        <p:nvSpPr>
          <p:cNvPr id="4" name="Rectangle 3"/>
          <p:cNvSpPr/>
          <p:nvPr/>
        </p:nvSpPr>
        <p:spPr>
          <a:xfrm>
            <a:off x="4389097" y="3244334"/>
            <a:ext cx="365806" cy="369332"/>
          </a:xfrm>
          <a:prstGeom prst="rect">
            <a:avLst/>
          </a:prstGeom>
        </p:spPr>
        <p:txBody>
          <a:bodyPr wrap="none">
            <a:spAutoFit/>
          </a:bodyPr>
          <a:lstStyle/>
          <a:p>
            <a:r>
              <a:rPr lang="en-US" dirty="0" smtClean="0">
                <a:solidFill>
                  <a:srgbClr val="00B0F0"/>
                </a:solidFill>
                <a:sym typeface="Wingdings"/>
              </a:rPr>
              <a:t></a:t>
            </a:r>
            <a:endParaRPr lang="en-US" dirty="0"/>
          </a:p>
        </p:txBody>
      </p:sp>
      <p:pic>
        <p:nvPicPr>
          <p:cNvPr id="1031" name="Picture 7" descr="C:\Documents and Settings\Toni Pfister\Local Settings\Temporary Internet Files\Content.IE5\4PE7S1IJ\MCj04259280000[1].wmf"/>
          <p:cNvPicPr>
            <a:picLocks noChangeAspect="1" noChangeArrowheads="1"/>
          </p:cNvPicPr>
          <p:nvPr/>
        </p:nvPicPr>
        <p:blipFill>
          <a:blip r:embed="rId2" cstate="print"/>
          <a:srcRect/>
          <a:stretch>
            <a:fillRect/>
          </a:stretch>
        </p:blipFill>
        <p:spPr bwMode="auto">
          <a:xfrm>
            <a:off x="2209800" y="1828800"/>
            <a:ext cx="4815950" cy="449580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00"/>
                </a:solidFill>
              </a:rPr>
              <a:t>Quote to remember:</a:t>
            </a:r>
            <a:endParaRPr lang="en-US" dirty="0">
              <a:solidFill>
                <a:srgbClr val="000000"/>
              </a:solidFill>
            </a:endParaRPr>
          </a:p>
        </p:txBody>
      </p:sp>
      <p:sp>
        <p:nvSpPr>
          <p:cNvPr id="3" name="Content Placeholder 2"/>
          <p:cNvSpPr>
            <a:spLocks noGrp="1"/>
          </p:cNvSpPr>
          <p:nvPr>
            <p:ph idx="1"/>
          </p:nvPr>
        </p:nvSpPr>
        <p:spPr>
          <a:xfrm>
            <a:off x="685800" y="2362200"/>
            <a:ext cx="7772400" cy="3429000"/>
          </a:xfrm>
        </p:spPr>
        <p:txBody>
          <a:bodyPr/>
          <a:lstStyle/>
          <a:p>
            <a:pPr>
              <a:buNone/>
            </a:pPr>
            <a:r>
              <a:rPr lang="en-US" sz="4400" b="1" dirty="0" smtClean="0">
                <a:solidFill>
                  <a:srgbClr val="000000"/>
                </a:solidFill>
              </a:rPr>
              <a:t>“Though accountability matters, learning still matters most.”</a:t>
            </a:r>
          </a:p>
          <a:p>
            <a:pPr>
              <a:buNone/>
            </a:pPr>
            <a:r>
              <a:rPr lang="en-US" sz="2000" b="1" dirty="0" smtClean="0">
                <a:solidFill>
                  <a:srgbClr val="000000"/>
                </a:solidFill>
              </a:rPr>
              <a:t>						</a:t>
            </a:r>
          </a:p>
          <a:p>
            <a:pPr>
              <a:buNone/>
            </a:pPr>
            <a:r>
              <a:rPr lang="en-US" sz="2000" b="1" dirty="0" smtClean="0">
                <a:solidFill>
                  <a:srgbClr val="000000"/>
                </a:solidFill>
              </a:rPr>
              <a:t>						Tom Angelo (1999) </a:t>
            </a:r>
          </a:p>
          <a:p>
            <a:pPr>
              <a:buNone/>
            </a:pPr>
            <a:r>
              <a:rPr lang="en-US" sz="2000" b="1" dirty="0" smtClean="0">
                <a:solidFill>
                  <a:srgbClr val="000000"/>
                </a:solidFill>
              </a:rPr>
              <a:t>				</a:t>
            </a:r>
            <a:r>
              <a:rPr lang="en-US" sz="1400" b="1" dirty="0" smtClean="0">
                <a:solidFill>
                  <a:srgbClr val="000000"/>
                </a:solidFill>
              </a:rPr>
              <a:t>former Dir, Am Assoc for Higher Ed Assessment Forum</a:t>
            </a:r>
            <a:endParaRPr lang="en-US" sz="1400" b="1" dirty="0">
              <a:solidFill>
                <a:srgbClr val="00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algn="ctr"/>
            <a:r>
              <a:rPr lang="en-US" dirty="0">
                <a:solidFill>
                  <a:srgbClr val="000000"/>
                </a:solidFill>
              </a:rPr>
              <a:t>Contact information</a:t>
            </a:r>
          </a:p>
        </p:txBody>
      </p:sp>
      <p:sp>
        <p:nvSpPr>
          <p:cNvPr id="102403" name="Rectangle 3"/>
          <p:cNvSpPr>
            <a:spLocks noGrp="1" noChangeArrowheads="1"/>
          </p:cNvSpPr>
          <p:nvPr>
            <p:ph type="body" idx="1"/>
          </p:nvPr>
        </p:nvSpPr>
        <p:spPr>
          <a:xfrm>
            <a:off x="1371600" y="1981200"/>
            <a:ext cx="6934200" cy="3810000"/>
          </a:xfrm>
        </p:spPr>
        <p:txBody>
          <a:bodyPr/>
          <a:lstStyle/>
          <a:p>
            <a:pPr>
              <a:buFontTx/>
              <a:buNone/>
            </a:pPr>
            <a:r>
              <a:rPr lang="en-US" dirty="0" smtClean="0">
                <a:solidFill>
                  <a:srgbClr val="000000"/>
                </a:solidFill>
              </a:rPr>
              <a:t>Toni Pfister</a:t>
            </a:r>
            <a:endParaRPr lang="en-US" dirty="0">
              <a:solidFill>
                <a:srgbClr val="000000"/>
              </a:solidFill>
            </a:endParaRPr>
          </a:p>
          <a:p>
            <a:pPr>
              <a:buFontTx/>
              <a:buNone/>
            </a:pPr>
            <a:r>
              <a:rPr lang="en-US" dirty="0" smtClean="0">
                <a:solidFill>
                  <a:srgbClr val="000000"/>
                </a:solidFill>
              </a:rPr>
              <a:t>Office 716 Northwest Corner of Gym</a:t>
            </a:r>
            <a:endParaRPr lang="en-US" dirty="0">
              <a:solidFill>
                <a:srgbClr val="000000"/>
              </a:solidFill>
            </a:endParaRPr>
          </a:p>
          <a:p>
            <a:pPr>
              <a:buFontTx/>
              <a:buNone/>
            </a:pPr>
            <a:r>
              <a:rPr lang="en-US" dirty="0" smtClean="0">
                <a:solidFill>
                  <a:srgbClr val="000000"/>
                </a:solidFill>
              </a:rPr>
              <a:t>(760) 355-6546</a:t>
            </a:r>
            <a:endParaRPr lang="en-US" dirty="0">
              <a:solidFill>
                <a:srgbClr val="000000"/>
              </a:solidFill>
            </a:endParaRPr>
          </a:p>
          <a:p>
            <a:pPr>
              <a:buFontTx/>
              <a:buNone/>
            </a:pPr>
            <a:r>
              <a:rPr lang="en-US" smtClean="0">
                <a:solidFill>
                  <a:srgbClr val="000000"/>
                </a:solidFill>
              </a:rPr>
              <a:t>Email: toni.pfister@imperial.edu</a:t>
            </a:r>
            <a:endParaRPr lang="en-US" dirty="0" smtClean="0">
              <a:solidFill>
                <a:srgbClr val="000000"/>
              </a:solidFill>
            </a:endParaRPr>
          </a:p>
          <a:p>
            <a:pPr>
              <a:buFontTx/>
              <a:buNone/>
            </a:pPr>
            <a:endParaRPr lang="en-US" dirty="0" smtClean="0">
              <a:solidFill>
                <a:srgbClr val="000000"/>
              </a:solidFill>
            </a:endParaRPr>
          </a:p>
          <a:p>
            <a:pPr>
              <a:buFontTx/>
              <a:buNone/>
            </a:pPr>
            <a:r>
              <a:rPr lang="en-US" dirty="0" smtClean="0">
                <a:solidFill>
                  <a:srgbClr val="000000"/>
                </a:solidFill>
              </a:rPr>
              <a:t>Committee website:  SLO Committee</a:t>
            </a:r>
            <a:endParaRPr lang="en-US" dirty="0">
              <a:solidFill>
                <a:srgbClr val="000000"/>
              </a:solidFill>
            </a:endParaRPr>
          </a:p>
          <a:p>
            <a:pPr>
              <a:buFontTx/>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772400" cy="5334000"/>
          </a:xfrm>
        </p:spPr>
        <p:txBody>
          <a:bodyPr/>
          <a:lstStyle/>
          <a:p>
            <a:r>
              <a:rPr lang="en-US" dirty="0">
                <a:solidFill>
                  <a:srgbClr val="000000"/>
                </a:solidFill>
                <a:latin typeface="+mn-lt"/>
                <a:ea typeface="+mn-ea"/>
                <a:cs typeface="+mn-cs"/>
              </a:rPr>
              <a:t>The new ACCJC-WASC Accreditation Standards and the California Master Plan for Education both incorporated expectations for student learning outcomes (SLOs) and assessment plans in every course and program in California community </a:t>
            </a:r>
            <a:r>
              <a:rPr lang="en-US" dirty="0" smtClean="0">
                <a:solidFill>
                  <a:srgbClr val="000000"/>
                </a:solidFill>
                <a:latin typeface="+mn-lt"/>
                <a:ea typeface="+mn-ea"/>
                <a:cs typeface="+mn-cs"/>
              </a:rPr>
              <a:t>colleges</a:t>
            </a:r>
          </a:p>
          <a:p>
            <a:endParaRPr lang="en-US" sz="2000" dirty="0" smtClean="0">
              <a:solidFill>
                <a:srgbClr val="000000"/>
              </a:solidFill>
            </a:endParaRPr>
          </a:p>
          <a:p>
            <a:pPr lvl="1"/>
            <a:r>
              <a:rPr lang="en-US" sz="1600" dirty="0" smtClean="0">
                <a:solidFill>
                  <a:srgbClr val="000000"/>
                </a:solidFill>
              </a:rPr>
              <a:t>ACCJC-WASC, 2002: California Master Plan for Education (2002).</a:t>
            </a:r>
            <a:r>
              <a:rPr lang="en-US" sz="1600" dirty="0">
                <a:solidFill>
                  <a:srgbClr val="000000"/>
                </a:solidFill>
                <a:latin typeface="+mn-lt"/>
                <a:ea typeface="+mn-ea"/>
                <a:cs typeface="+mn-cs"/>
              </a:rPr>
              <a:t> </a:t>
            </a:r>
            <a:r>
              <a:rPr lang="en-US" dirty="0">
                <a:solidFill>
                  <a:srgbClr val="000000"/>
                </a:solidFill>
                <a:latin typeface="+mn-lt"/>
                <a:ea typeface="+mn-ea"/>
                <a:cs typeface="+mn-cs"/>
              </a:rPr>
              <a:t> </a:t>
            </a:r>
            <a:endParaRPr lang="en-US" dirty="0" smtClean="0">
              <a:solidFill>
                <a:srgbClr val="000000"/>
              </a:solidFill>
              <a:latin typeface="+mn-lt"/>
              <a:ea typeface="+mn-ea"/>
              <a:cs typeface="+mn-cs"/>
            </a:endParaRPr>
          </a:p>
          <a:p>
            <a:pPr>
              <a:buNone/>
            </a:pPr>
            <a:endParaRPr lang="en-US" sz="2400" u="sng" dirty="0" smtClean="0">
              <a:solidFill>
                <a:srgbClr val="000000"/>
              </a:solidFill>
              <a:uFill>
                <a:solidFill>
                  <a:srgbClr val="000000"/>
                </a:solidFill>
              </a:uFill>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447800"/>
          </a:xfrm>
        </p:spPr>
        <p:txBody>
          <a:bodyPr/>
          <a:lstStyle/>
          <a:p>
            <a:pPr algn="ctr"/>
            <a:r>
              <a:rPr lang="en-US" sz="3200" dirty="0" smtClean="0">
                <a:solidFill>
                  <a:srgbClr val="000000"/>
                </a:solidFill>
              </a:rPr>
              <a:t>Rubric for Evaluating Institutional Effectiveness:</a:t>
            </a:r>
            <a:br>
              <a:rPr lang="en-US" sz="3200" dirty="0" smtClean="0">
                <a:solidFill>
                  <a:srgbClr val="000000"/>
                </a:solidFill>
              </a:rPr>
            </a:br>
            <a:r>
              <a:rPr lang="en-US" sz="3200" dirty="0" smtClean="0">
                <a:solidFill>
                  <a:srgbClr val="000000"/>
                </a:solidFill>
              </a:rPr>
              <a:t> Student Learning Outcomes</a:t>
            </a:r>
            <a:endParaRPr lang="en-US" sz="3200" dirty="0">
              <a:solidFill>
                <a:srgbClr val="000000"/>
              </a:solidFill>
            </a:endParaRPr>
          </a:p>
        </p:txBody>
      </p:sp>
      <p:sp>
        <p:nvSpPr>
          <p:cNvPr id="3" name="Content Placeholder 2"/>
          <p:cNvSpPr>
            <a:spLocks noGrp="1"/>
          </p:cNvSpPr>
          <p:nvPr>
            <p:ph idx="1"/>
          </p:nvPr>
        </p:nvSpPr>
        <p:spPr>
          <a:xfrm>
            <a:off x="685800" y="2286000"/>
            <a:ext cx="7772400" cy="4114800"/>
          </a:xfrm>
        </p:spPr>
        <p:txBody>
          <a:bodyPr/>
          <a:lstStyle/>
          <a:p>
            <a:r>
              <a:rPr lang="en-US" sz="3600" b="1" dirty="0" smtClean="0">
                <a:solidFill>
                  <a:srgbClr val="000000"/>
                </a:solidFill>
              </a:rPr>
              <a:t>Level 1 “Awareness”</a:t>
            </a:r>
          </a:p>
          <a:p>
            <a:r>
              <a:rPr lang="en-US" sz="3600" b="1" dirty="0" smtClean="0">
                <a:solidFill>
                  <a:srgbClr val="000000"/>
                </a:solidFill>
              </a:rPr>
              <a:t>Level 2 “Development”***** </a:t>
            </a:r>
          </a:p>
          <a:p>
            <a:r>
              <a:rPr lang="en-US" sz="3600" b="1" dirty="0" smtClean="0">
                <a:solidFill>
                  <a:srgbClr val="000000"/>
                </a:solidFill>
              </a:rPr>
              <a:t>Level 3 “Proficiency”</a:t>
            </a:r>
          </a:p>
          <a:p>
            <a:r>
              <a:rPr lang="en-US" sz="3600" b="1" dirty="0" smtClean="0">
                <a:solidFill>
                  <a:srgbClr val="000000"/>
                </a:solidFill>
              </a:rPr>
              <a:t>Level 4 “Sustainable Continuous 			Quality Improvement”</a:t>
            </a:r>
            <a:endParaRPr lang="en-US" sz="3600" b="1" dirty="0">
              <a:solidFill>
                <a:srgbClr val="000000"/>
              </a:solidFill>
            </a:endParaRPr>
          </a:p>
        </p:txBody>
      </p:sp>
      <p:sp>
        <p:nvSpPr>
          <p:cNvPr id="4" name="Curved Left Arrow 3"/>
          <p:cNvSpPr/>
          <p:nvPr/>
        </p:nvSpPr>
        <p:spPr bwMode="auto">
          <a:xfrm>
            <a:off x="6172200" y="3276600"/>
            <a:ext cx="1874520" cy="1066800"/>
          </a:xfrm>
          <a:prstGeom prst="curvedLeft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914400"/>
          </a:xfrm>
        </p:spPr>
        <p:txBody>
          <a:bodyPr/>
          <a:lstStyle/>
          <a:p>
            <a:pPr algn="ctr"/>
            <a:r>
              <a:rPr lang="en-US" sz="3600" dirty="0" smtClean="0">
                <a:solidFill>
                  <a:srgbClr val="000000"/>
                </a:solidFill>
              </a:rPr>
              <a:t>WASC Rubric for SLOs: </a:t>
            </a:r>
            <a:r>
              <a:rPr lang="en-US" sz="2800" dirty="0" smtClean="0">
                <a:solidFill>
                  <a:srgbClr val="000000"/>
                </a:solidFill>
              </a:rPr>
              <a:t>Proficiency Level</a:t>
            </a:r>
            <a:endParaRPr lang="en-US" sz="2800" dirty="0">
              <a:solidFill>
                <a:srgbClr val="000000"/>
              </a:solidFill>
            </a:endParaRPr>
          </a:p>
        </p:txBody>
      </p:sp>
      <p:sp>
        <p:nvSpPr>
          <p:cNvPr id="3" name="Content Placeholder 2"/>
          <p:cNvSpPr>
            <a:spLocks noGrp="1"/>
          </p:cNvSpPr>
          <p:nvPr>
            <p:ph idx="1"/>
          </p:nvPr>
        </p:nvSpPr>
        <p:spPr>
          <a:xfrm>
            <a:off x="304800" y="1447800"/>
            <a:ext cx="8458200" cy="5257800"/>
          </a:xfrm>
        </p:spPr>
        <p:txBody>
          <a:bodyPr/>
          <a:lstStyle/>
          <a:p>
            <a:r>
              <a:rPr lang="en-US" sz="2200" dirty="0" smtClean="0">
                <a:solidFill>
                  <a:srgbClr val="000000"/>
                </a:solidFill>
              </a:rPr>
              <a:t>SLOs and Authentic Assessments in place for courses, programs, degrees</a:t>
            </a:r>
          </a:p>
          <a:p>
            <a:r>
              <a:rPr lang="en-US" sz="2200" dirty="0" smtClean="0">
                <a:solidFill>
                  <a:srgbClr val="000000"/>
                </a:solidFill>
              </a:rPr>
              <a:t>Assessment results are being used for improvement campus-wide</a:t>
            </a:r>
          </a:p>
          <a:p>
            <a:r>
              <a:rPr lang="en-US" sz="2200" dirty="0" smtClean="0">
                <a:solidFill>
                  <a:srgbClr val="000000"/>
                </a:solidFill>
              </a:rPr>
              <a:t>Widespread dialogue about assessment results is occurring </a:t>
            </a:r>
          </a:p>
          <a:p>
            <a:r>
              <a:rPr lang="en-US" sz="2200" dirty="0" smtClean="0">
                <a:solidFill>
                  <a:srgbClr val="000000"/>
                </a:solidFill>
              </a:rPr>
              <a:t>Decision-making includes dialogue on results of assessment &amp; is purposely directed toward improving student learning</a:t>
            </a:r>
          </a:p>
          <a:p>
            <a:r>
              <a:rPr lang="en-US" sz="2200" dirty="0" smtClean="0">
                <a:solidFill>
                  <a:srgbClr val="000000"/>
                </a:solidFill>
              </a:rPr>
              <a:t>Appropriate resources continue to be allocated &amp; fine-tuned</a:t>
            </a:r>
          </a:p>
          <a:p>
            <a:r>
              <a:rPr lang="en-US" sz="2200" dirty="0" smtClean="0">
                <a:solidFill>
                  <a:srgbClr val="000000"/>
                </a:solidFill>
              </a:rPr>
              <a:t>Comprehensive reports exist &amp; are completed on a regular basis</a:t>
            </a:r>
          </a:p>
          <a:p>
            <a:r>
              <a:rPr lang="en-US" sz="2200" dirty="0" smtClean="0">
                <a:solidFill>
                  <a:srgbClr val="000000"/>
                </a:solidFill>
              </a:rPr>
              <a:t>Course-level outcomes are aligned with degree-level outcomes</a:t>
            </a:r>
          </a:p>
          <a:p>
            <a:r>
              <a:rPr lang="en-US" sz="2200" dirty="0" smtClean="0">
                <a:solidFill>
                  <a:srgbClr val="000000"/>
                </a:solidFill>
              </a:rPr>
              <a:t>Students demonstrate awareness of goals &amp; purposes of courses &amp; programs in which they are enrolled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idx="4294967295"/>
          </p:nvPr>
        </p:nvSpPr>
        <p:spPr>
          <a:xfrm>
            <a:off x="762000" y="381000"/>
            <a:ext cx="7772400" cy="914400"/>
          </a:xfrm>
        </p:spPr>
        <p:txBody>
          <a:bodyPr/>
          <a:lstStyle/>
          <a:p>
            <a:pPr algn="ctr"/>
            <a:r>
              <a:rPr lang="en-US" dirty="0">
                <a:solidFill>
                  <a:srgbClr val="000000"/>
                </a:solidFill>
              </a:rPr>
              <a:t>What’s In It for </a:t>
            </a:r>
            <a:r>
              <a:rPr lang="en-US" dirty="0" smtClean="0">
                <a:solidFill>
                  <a:srgbClr val="000000"/>
                </a:solidFill>
              </a:rPr>
              <a:t>Us?</a:t>
            </a:r>
            <a:endParaRPr lang="en-US" dirty="0">
              <a:solidFill>
                <a:srgbClr val="000000"/>
              </a:solidFill>
            </a:endParaRPr>
          </a:p>
        </p:txBody>
      </p:sp>
      <p:sp>
        <p:nvSpPr>
          <p:cNvPr id="146435" name="Rectangle 3"/>
          <p:cNvSpPr>
            <a:spLocks noGrp="1" noChangeArrowheads="1"/>
          </p:cNvSpPr>
          <p:nvPr>
            <p:ph type="body" idx="4294967295"/>
          </p:nvPr>
        </p:nvSpPr>
        <p:spPr>
          <a:xfrm>
            <a:off x="0" y="1524000"/>
            <a:ext cx="9144000" cy="4038600"/>
          </a:xfrm>
        </p:spPr>
        <p:txBody>
          <a:bodyPr/>
          <a:lstStyle/>
          <a:p>
            <a:pPr>
              <a:lnSpc>
                <a:spcPct val="80000"/>
              </a:lnSpc>
            </a:pPr>
            <a:endParaRPr lang="en-US" sz="2400"/>
          </a:p>
          <a:p>
            <a:pPr>
              <a:lnSpc>
                <a:spcPct val="80000"/>
              </a:lnSpc>
            </a:pPr>
            <a:endParaRPr lang="en-US" sz="2000"/>
          </a:p>
        </p:txBody>
      </p:sp>
      <p:sp>
        <p:nvSpPr>
          <p:cNvPr id="146438" name="Rectangle 6"/>
          <p:cNvSpPr>
            <a:spLocks noChangeArrowheads="1"/>
          </p:cNvSpPr>
          <p:nvPr/>
        </p:nvSpPr>
        <p:spPr bwMode="auto">
          <a:xfrm>
            <a:off x="533400" y="1447800"/>
            <a:ext cx="8305800" cy="5447645"/>
          </a:xfrm>
          <a:prstGeom prst="rect">
            <a:avLst/>
          </a:prstGeom>
          <a:noFill/>
          <a:ln w="12700" cap="sq">
            <a:noFill/>
            <a:miter lim="800000"/>
            <a:headEnd type="none" w="sm" len="sm"/>
            <a:tailEnd type="none" w="sm" len="sm"/>
          </a:ln>
          <a:effectLst/>
        </p:spPr>
        <p:txBody>
          <a:bodyPr wrap="square">
            <a:spAutoFit/>
          </a:bodyPr>
          <a:lstStyle/>
          <a:p>
            <a:r>
              <a:rPr lang="en-US" sz="2400" dirty="0" smtClean="0">
                <a:solidFill>
                  <a:srgbClr val="000000"/>
                </a:solidFill>
              </a:rPr>
              <a:t>▪</a:t>
            </a:r>
            <a:r>
              <a:rPr lang="en-US" sz="2400" b="1" dirty="0" smtClean="0">
                <a:solidFill>
                  <a:srgbClr val="000000"/>
                </a:solidFill>
              </a:rPr>
              <a:t>Better </a:t>
            </a:r>
            <a:r>
              <a:rPr lang="en-US" sz="2400" b="1" dirty="0">
                <a:solidFill>
                  <a:srgbClr val="000000"/>
                </a:solidFill>
              </a:rPr>
              <a:t>information for those of us working </a:t>
            </a:r>
            <a:r>
              <a:rPr lang="en-US" sz="2400" b="1" dirty="0" smtClean="0">
                <a:solidFill>
                  <a:srgbClr val="000000"/>
                </a:solidFill>
              </a:rPr>
              <a:t>in education</a:t>
            </a:r>
            <a:endParaRPr lang="en-US" sz="2400" b="1" dirty="0">
              <a:solidFill>
                <a:srgbClr val="000000"/>
              </a:solidFill>
            </a:endParaRPr>
          </a:p>
          <a:p>
            <a:r>
              <a:rPr lang="en-US" sz="2400" b="1" dirty="0" smtClean="0">
                <a:solidFill>
                  <a:srgbClr val="000000"/>
                </a:solidFill>
              </a:rPr>
              <a:t>▪Evidence </a:t>
            </a:r>
            <a:r>
              <a:rPr lang="en-US" sz="2400" b="1" dirty="0">
                <a:solidFill>
                  <a:srgbClr val="000000"/>
                </a:solidFill>
              </a:rPr>
              <a:t>that what we do WORKS</a:t>
            </a:r>
          </a:p>
          <a:p>
            <a:r>
              <a:rPr lang="en-US" sz="2400" b="1" dirty="0" smtClean="0">
                <a:solidFill>
                  <a:srgbClr val="000000"/>
                </a:solidFill>
              </a:rPr>
              <a:t>▪Improved </a:t>
            </a:r>
            <a:r>
              <a:rPr lang="en-US" sz="2400" b="1" dirty="0">
                <a:solidFill>
                  <a:srgbClr val="000000"/>
                </a:solidFill>
              </a:rPr>
              <a:t>campus-wide communication</a:t>
            </a:r>
          </a:p>
          <a:p>
            <a:r>
              <a:rPr lang="en-US" sz="2400" b="1" dirty="0" smtClean="0">
                <a:solidFill>
                  <a:srgbClr val="000000"/>
                </a:solidFill>
              </a:rPr>
              <a:t>▪Evidence-based </a:t>
            </a:r>
            <a:r>
              <a:rPr lang="en-US" sz="2400" b="1" dirty="0">
                <a:solidFill>
                  <a:srgbClr val="000000"/>
                </a:solidFill>
              </a:rPr>
              <a:t>administrative </a:t>
            </a:r>
            <a:r>
              <a:rPr lang="en-US" sz="2400" b="1" dirty="0" smtClean="0">
                <a:solidFill>
                  <a:srgbClr val="000000"/>
                </a:solidFill>
              </a:rPr>
              <a:t>decisions ($)</a:t>
            </a:r>
            <a:endParaRPr lang="en-US" sz="2400" b="1" dirty="0">
              <a:solidFill>
                <a:srgbClr val="000000"/>
              </a:solidFill>
            </a:endParaRPr>
          </a:p>
          <a:p>
            <a:r>
              <a:rPr lang="en-US" sz="2400" b="1" dirty="0" smtClean="0">
                <a:solidFill>
                  <a:srgbClr val="000000"/>
                </a:solidFill>
              </a:rPr>
              <a:t>▪Demonstrate program quality</a:t>
            </a:r>
          </a:p>
          <a:p>
            <a:endParaRPr lang="en-US" sz="2400" b="1" dirty="0">
              <a:solidFill>
                <a:srgbClr val="000000"/>
              </a:solidFill>
            </a:endParaRPr>
          </a:p>
          <a:p>
            <a:pPr lvl="3">
              <a:buFontTx/>
              <a:buChar char="•"/>
            </a:pPr>
            <a:r>
              <a:rPr lang="en-US" sz="2400" dirty="0">
                <a:solidFill>
                  <a:srgbClr val="000000"/>
                </a:solidFill>
              </a:rPr>
              <a:t>To ourselves</a:t>
            </a:r>
          </a:p>
          <a:p>
            <a:pPr lvl="3">
              <a:buFontTx/>
              <a:buChar char="•"/>
            </a:pPr>
            <a:r>
              <a:rPr lang="en-US" sz="2400" dirty="0">
                <a:solidFill>
                  <a:srgbClr val="000000"/>
                </a:solidFill>
              </a:rPr>
              <a:t>To others--be accountable to the community/society </a:t>
            </a:r>
            <a:r>
              <a:rPr lang="en-US" sz="2400" dirty="0" smtClean="0">
                <a:solidFill>
                  <a:srgbClr val="000000"/>
                </a:solidFill>
              </a:rPr>
              <a:t>and </a:t>
            </a:r>
            <a:r>
              <a:rPr lang="en-US" sz="2400" dirty="0">
                <a:solidFill>
                  <a:srgbClr val="000000"/>
                </a:solidFill>
              </a:rPr>
              <a:t>demonstrate quality and student success.</a:t>
            </a:r>
          </a:p>
          <a:p>
            <a:endParaRPr lang="en-US" sz="2400" dirty="0">
              <a:solidFill>
                <a:srgbClr val="000000"/>
              </a:solidFill>
            </a:endParaRPr>
          </a:p>
          <a:p>
            <a:r>
              <a:rPr lang="en-US" sz="3200" dirty="0">
                <a:solidFill>
                  <a:srgbClr val="000000"/>
                </a:solidFill>
                <a:effectLst>
                  <a:outerShdw blurRad="38100" dist="38100" dir="2700000" algn="tl">
                    <a:srgbClr val="C0C0C0"/>
                  </a:outerShdw>
                </a:effectLst>
              </a:rPr>
              <a:t>Incremental program improvement!!</a:t>
            </a:r>
            <a:endParaRPr lang="en-US" sz="3200" dirty="0">
              <a:solidFill>
                <a:srgbClr val="000000"/>
              </a:solidFill>
            </a:endParaRPr>
          </a:p>
          <a:p>
            <a:pPr eaLnBrk="1" hangingPunct="1">
              <a:lnSpc>
                <a:spcPct val="80000"/>
              </a:lnSpc>
              <a:spcBef>
                <a:spcPct val="50000"/>
              </a:spcBef>
            </a:pPr>
            <a:endParaRPr lang="en-US" sz="4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381000" y="685800"/>
            <a:ext cx="8382000" cy="1143000"/>
          </a:xfrm>
        </p:spPr>
        <p:txBody>
          <a:bodyPr/>
          <a:lstStyle/>
          <a:p>
            <a:pPr algn="ctr"/>
            <a:r>
              <a:rPr lang="en-US" sz="3600" b="1" dirty="0" smtClean="0">
                <a:solidFill>
                  <a:srgbClr val="000000"/>
                </a:solidFill>
                <a:effectLst>
                  <a:outerShdw blurRad="38100" dist="38100" dir="2700000" algn="tl">
                    <a:srgbClr val="C0C0C0"/>
                  </a:outerShdw>
                </a:effectLst>
              </a:rPr>
              <a:t>IVC’s</a:t>
            </a:r>
            <a:br>
              <a:rPr lang="en-US" sz="3600" b="1" dirty="0" smtClean="0">
                <a:solidFill>
                  <a:srgbClr val="000000"/>
                </a:solidFill>
                <a:effectLst>
                  <a:outerShdw blurRad="38100" dist="38100" dir="2700000" algn="tl">
                    <a:srgbClr val="C0C0C0"/>
                  </a:outerShdw>
                </a:effectLst>
              </a:rPr>
            </a:br>
            <a:r>
              <a:rPr lang="en-US" sz="3600" b="1" dirty="0" smtClean="0">
                <a:solidFill>
                  <a:srgbClr val="000000"/>
                </a:solidFill>
                <a:effectLst>
                  <a:outerShdw blurRad="38100" dist="38100" dir="2700000" algn="tl">
                    <a:srgbClr val="C0C0C0"/>
                  </a:outerShdw>
                </a:effectLst>
              </a:rPr>
              <a:t>Institutional Learning </a:t>
            </a:r>
            <a:r>
              <a:rPr lang="en-US" sz="3600" b="1" dirty="0">
                <a:solidFill>
                  <a:srgbClr val="000000"/>
                </a:solidFill>
                <a:effectLst>
                  <a:outerShdw blurRad="38100" dist="38100" dir="2700000" algn="tl">
                    <a:srgbClr val="C0C0C0"/>
                  </a:outerShdw>
                </a:effectLst>
              </a:rPr>
              <a:t>Outcomes</a:t>
            </a:r>
          </a:p>
        </p:txBody>
      </p:sp>
      <p:sp>
        <p:nvSpPr>
          <p:cNvPr id="139267" name="Rectangle 3"/>
          <p:cNvSpPr>
            <a:spLocks noGrp="1" noChangeArrowheads="1"/>
          </p:cNvSpPr>
          <p:nvPr>
            <p:ph type="body" idx="1"/>
          </p:nvPr>
        </p:nvSpPr>
        <p:spPr>
          <a:xfrm>
            <a:off x="1828800" y="1905000"/>
            <a:ext cx="7086600" cy="4114800"/>
          </a:xfrm>
        </p:spPr>
        <p:txBody>
          <a:bodyPr/>
          <a:lstStyle/>
          <a:p>
            <a:pPr>
              <a:lnSpc>
                <a:spcPct val="90000"/>
              </a:lnSpc>
              <a:buFontTx/>
              <a:buNone/>
            </a:pPr>
            <a:endParaRPr lang="en-US" sz="2600" b="1" dirty="0">
              <a:solidFill>
                <a:srgbClr val="000000"/>
              </a:solidFill>
            </a:endParaRPr>
          </a:p>
          <a:p>
            <a:pPr>
              <a:lnSpc>
                <a:spcPct val="90000"/>
              </a:lnSpc>
              <a:buFontTx/>
              <a:buNone/>
            </a:pPr>
            <a:r>
              <a:rPr lang="en-US" b="1" dirty="0" smtClean="0">
                <a:solidFill>
                  <a:srgbClr val="000000"/>
                </a:solidFill>
              </a:rPr>
              <a:t>ILO1:  Communication Skills</a:t>
            </a:r>
          </a:p>
          <a:p>
            <a:pPr>
              <a:lnSpc>
                <a:spcPct val="90000"/>
              </a:lnSpc>
              <a:buFontTx/>
              <a:buNone/>
            </a:pPr>
            <a:r>
              <a:rPr lang="en-US" b="1" dirty="0" smtClean="0">
                <a:solidFill>
                  <a:srgbClr val="000000"/>
                </a:solidFill>
              </a:rPr>
              <a:t>ILO2:  Critical Thinking Skills</a:t>
            </a:r>
          </a:p>
          <a:p>
            <a:pPr>
              <a:lnSpc>
                <a:spcPct val="90000"/>
              </a:lnSpc>
              <a:buFontTx/>
              <a:buNone/>
            </a:pPr>
            <a:r>
              <a:rPr lang="en-US" b="1" dirty="0" smtClean="0">
                <a:solidFill>
                  <a:srgbClr val="000000"/>
                </a:solidFill>
              </a:rPr>
              <a:t>ILO3:  Personal Responsibility</a:t>
            </a:r>
          </a:p>
          <a:p>
            <a:pPr>
              <a:lnSpc>
                <a:spcPct val="90000"/>
              </a:lnSpc>
              <a:buFontTx/>
              <a:buNone/>
            </a:pPr>
            <a:r>
              <a:rPr lang="en-US" b="1" dirty="0" smtClean="0">
                <a:solidFill>
                  <a:srgbClr val="000000"/>
                </a:solidFill>
              </a:rPr>
              <a:t>ILO4:  Information Literacy</a:t>
            </a:r>
          </a:p>
          <a:p>
            <a:pPr>
              <a:lnSpc>
                <a:spcPct val="90000"/>
              </a:lnSpc>
              <a:buFontTx/>
              <a:buNone/>
            </a:pPr>
            <a:r>
              <a:rPr lang="en-US" b="1" dirty="0" smtClean="0">
                <a:solidFill>
                  <a:srgbClr val="000000"/>
                </a:solidFill>
              </a:rPr>
              <a:t>ILO5:  Global Awareness</a:t>
            </a:r>
          </a:p>
          <a:p>
            <a:pPr>
              <a:lnSpc>
                <a:spcPct val="90000"/>
              </a:lnSpc>
            </a:pPr>
            <a:endParaRPr lang="en-US" sz="2600" dirty="0">
              <a:solidFill>
                <a:schemeClr val="folHlink"/>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381000" y="838200"/>
            <a:ext cx="8478838" cy="838200"/>
          </a:xfrm>
        </p:spPr>
        <p:txBody>
          <a:bodyPr/>
          <a:lstStyle/>
          <a:p>
            <a:pPr algn="ctr"/>
            <a:r>
              <a:rPr lang="en-US" sz="3200" b="1" dirty="0">
                <a:solidFill>
                  <a:srgbClr val="000000"/>
                </a:solidFill>
                <a:effectLst>
                  <a:outerShdw blurRad="38100" dist="38100" dir="2700000" algn="tl">
                    <a:srgbClr val="C0C0C0"/>
                  </a:outerShdw>
                </a:effectLst>
              </a:rPr>
              <a:t>Student Learning </a:t>
            </a:r>
            <a:r>
              <a:rPr lang="en-US" sz="3200" b="1" dirty="0" smtClean="0">
                <a:solidFill>
                  <a:srgbClr val="000000"/>
                </a:solidFill>
                <a:effectLst>
                  <a:outerShdw blurRad="38100" dist="38100" dir="2700000" algn="tl">
                    <a:srgbClr val="C0C0C0"/>
                  </a:outerShdw>
                </a:effectLst>
              </a:rPr>
              <a:t>Outcomes are </a:t>
            </a:r>
            <a:r>
              <a:rPr lang="en-US" b="1" dirty="0">
                <a:solidFill>
                  <a:srgbClr val="000000"/>
                </a:solidFill>
                <a:effectLst>
                  <a:outerShdw blurRad="38100" dist="38100" dir="2700000" algn="tl">
                    <a:srgbClr val="C0C0C0"/>
                  </a:outerShdw>
                </a:effectLst>
              </a:rPr>
              <a:t/>
            </a:r>
            <a:br>
              <a:rPr lang="en-US" b="1" dirty="0">
                <a:solidFill>
                  <a:srgbClr val="000000"/>
                </a:solidFill>
                <a:effectLst>
                  <a:outerShdw blurRad="38100" dist="38100" dir="2700000" algn="tl">
                    <a:srgbClr val="C0C0C0"/>
                  </a:outerShdw>
                </a:effectLst>
              </a:rPr>
            </a:br>
            <a:endParaRPr lang="en-US" b="1" dirty="0">
              <a:solidFill>
                <a:srgbClr val="000000"/>
              </a:solidFill>
              <a:effectLst>
                <a:outerShdw blurRad="38100" dist="38100" dir="2700000" algn="tl">
                  <a:srgbClr val="C0C0C0"/>
                </a:outerShdw>
              </a:effectLst>
            </a:endParaRPr>
          </a:p>
        </p:txBody>
      </p:sp>
      <p:sp>
        <p:nvSpPr>
          <p:cNvPr id="138243" name="Rectangle 3"/>
          <p:cNvSpPr>
            <a:spLocks noGrp="1" noChangeArrowheads="1"/>
          </p:cNvSpPr>
          <p:nvPr>
            <p:ph type="body" idx="1"/>
          </p:nvPr>
        </p:nvSpPr>
        <p:spPr>
          <a:xfrm>
            <a:off x="990600" y="1600200"/>
            <a:ext cx="7772400" cy="4724400"/>
          </a:xfrm>
        </p:spPr>
        <p:txBody>
          <a:bodyPr/>
          <a:lstStyle/>
          <a:p>
            <a:pPr lvl="2">
              <a:lnSpc>
                <a:spcPct val="90000"/>
              </a:lnSpc>
            </a:pPr>
            <a:r>
              <a:rPr lang="en-US" sz="3200" b="1" dirty="0" smtClean="0">
                <a:solidFill>
                  <a:srgbClr val="000000"/>
                </a:solidFill>
              </a:rPr>
              <a:t>knowledge </a:t>
            </a:r>
          </a:p>
          <a:p>
            <a:pPr lvl="2">
              <a:lnSpc>
                <a:spcPct val="90000"/>
              </a:lnSpc>
            </a:pPr>
            <a:r>
              <a:rPr lang="en-US" sz="3200" b="1" dirty="0" smtClean="0">
                <a:solidFill>
                  <a:srgbClr val="000000"/>
                </a:solidFill>
              </a:rPr>
              <a:t>skills </a:t>
            </a:r>
          </a:p>
          <a:p>
            <a:pPr lvl="2">
              <a:lnSpc>
                <a:spcPct val="90000"/>
              </a:lnSpc>
            </a:pPr>
            <a:r>
              <a:rPr lang="en-US" sz="3200" b="1" dirty="0" smtClean="0">
                <a:solidFill>
                  <a:srgbClr val="000000"/>
                </a:solidFill>
              </a:rPr>
              <a:t>abilities </a:t>
            </a:r>
          </a:p>
          <a:p>
            <a:pPr lvl="2">
              <a:lnSpc>
                <a:spcPct val="90000"/>
              </a:lnSpc>
            </a:pPr>
            <a:r>
              <a:rPr lang="en-US" sz="3200" b="1" dirty="0" smtClean="0">
                <a:solidFill>
                  <a:srgbClr val="000000"/>
                </a:solidFill>
              </a:rPr>
              <a:t>attitudes (?)</a:t>
            </a:r>
          </a:p>
          <a:p>
            <a:pPr lvl="3">
              <a:lnSpc>
                <a:spcPct val="90000"/>
              </a:lnSpc>
              <a:buNone/>
            </a:pPr>
            <a:r>
              <a:rPr lang="en-US" b="1" dirty="0">
                <a:solidFill>
                  <a:srgbClr val="000000"/>
                </a:solidFill>
              </a:rPr>
              <a:t>	</a:t>
            </a:r>
            <a:r>
              <a:rPr lang="en-US" b="1" dirty="0" smtClean="0">
                <a:solidFill>
                  <a:srgbClr val="000000"/>
                </a:solidFill>
              </a:rPr>
              <a:t>…</a:t>
            </a:r>
            <a:r>
              <a:rPr lang="en-US" sz="2400" dirty="0" smtClean="0">
                <a:solidFill>
                  <a:srgbClr val="000000"/>
                </a:solidFill>
              </a:rPr>
              <a:t>that </a:t>
            </a:r>
            <a:r>
              <a:rPr lang="en-US" sz="2400" dirty="0">
                <a:solidFill>
                  <a:srgbClr val="000000"/>
                </a:solidFill>
              </a:rPr>
              <a:t>students </a:t>
            </a:r>
            <a:r>
              <a:rPr lang="en-US" sz="2400" dirty="0" smtClean="0">
                <a:solidFill>
                  <a:srgbClr val="000000"/>
                </a:solidFill>
              </a:rPr>
              <a:t>should have </a:t>
            </a:r>
            <a:r>
              <a:rPr lang="en-US" sz="2400" dirty="0">
                <a:solidFill>
                  <a:srgbClr val="000000"/>
                </a:solidFill>
              </a:rPr>
              <a:t>at the completion of </a:t>
            </a:r>
            <a:r>
              <a:rPr lang="en-US" sz="2400" dirty="0" smtClean="0">
                <a:solidFill>
                  <a:srgbClr val="000000"/>
                </a:solidFill>
              </a:rPr>
              <a:t>a course, program, or activity</a:t>
            </a:r>
            <a:endParaRPr lang="en-US" sz="2400" b="1" dirty="0">
              <a:solidFill>
                <a:srgbClr val="000000"/>
              </a:solidFill>
            </a:endParaRPr>
          </a:p>
          <a:p>
            <a:pPr lvl="2">
              <a:lnSpc>
                <a:spcPct val="90000"/>
              </a:lnSpc>
              <a:buNone/>
            </a:pPr>
            <a:endParaRPr lang="en-US" sz="1800" dirty="0">
              <a:solidFill>
                <a:srgbClr val="000000"/>
              </a:solidFill>
            </a:endParaRPr>
          </a:p>
          <a:p>
            <a:pPr>
              <a:lnSpc>
                <a:spcPct val="90000"/>
              </a:lnSpc>
            </a:pPr>
            <a:r>
              <a:rPr lang="en-US" dirty="0">
                <a:solidFill>
                  <a:srgbClr val="000000"/>
                </a:solidFill>
              </a:rPr>
              <a:t>The presence and quality of </a:t>
            </a:r>
            <a:r>
              <a:rPr lang="en-US" dirty="0" smtClean="0">
                <a:solidFill>
                  <a:srgbClr val="000000"/>
                </a:solidFill>
              </a:rPr>
              <a:t>which </a:t>
            </a:r>
            <a:r>
              <a:rPr lang="en-US" dirty="0">
                <a:solidFill>
                  <a:srgbClr val="000000"/>
                </a:solidFill>
              </a:rPr>
              <a:t>can be </a:t>
            </a:r>
            <a:r>
              <a:rPr lang="en-US" b="1" dirty="0">
                <a:solidFill>
                  <a:srgbClr val="000000"/>
                </a:solidFill>
              </a:rPr>
              <a:t>measured and evaluated.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00"/>
                </a:solidFill>
              </a:rPr>
              <a:t>Objectives…</a:t>
            </a:r>
            <a:endParaRPr lang="en-US" dirty="0">
              <a:solidFill>
                <a:srgbClr val="000000"/>
              </a:solidFill>
            </a:endParaRPr>
          </a:p>
        </p:txBody>
      </p:sp>
      <p:sp>
        <p:nvSpPr>
          <p:cNvPr id="3" name="Content Placeholder 2"/>
          <p:cNvSpPr>
            <a:spLocks noGrp="1"/>
          </p:cNvSpPr>
          <p:nvPr>
            <p:ph idx="1"/>
          </p:nvPr>
        </p:nvSpPr>
        <p:spPr/>
        <p:txBody>
          <a:bodyPr/>
          <a:lstStyle/>
          <a:p>
            <a:pPr>
              <a:buNone/>
            </a:pPr>
            <a:r>
              <a:rPr lang="en-US" dirty="0" smtClean="0"/>
              <a:t>	</a:t>
            </a:r>
            <a:r>
              <a:rPr lang="en-US" dirty="0" smtClean="0">
                <a:solidFill>
                  <a:srgbClr val="000000"/>
                </a:solidFill>
              </a:rPr>
              <a:t>are small steps that lead toward a goal, for instance the discrete course content that faculty cover within a discipline.  Objectives are usually more numerous and create a framework for the overarching SLOs which address synthesizing, evaluating and analyzing many of the objectives. </a:t>
            </a:r>
            <a:endParaRPr lang="en-US" dirty="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laid design template">
  <a:themeElements>
    <a:clrScheme name="Plaid design template 13">
      <a:dk1>
        <a:srgbClr val="336600"/>
      </a:dk1>
      <a:lt1>
        <a:srgbClr val="FFFFFF"/>
      </a:lt1>
      <a:dk2>
        <a:srgbClr val="800080"/>
      </a:dk2>
      <a:lt2>
        <a:srgbClr val="969696"/>
      </a:lt2>
      <a:accent1>
        <a:srgbClr val="FDFBBB"/>
      </a:accent1>
      <a:accent2>
        <a:srgbClr val="FF9966"/>
      </a:accent2>
      <a:accent3>
        <a:srgbClr val="FFFFFF"/>
      </a:accent3>
      <a:accent4>
        <a:srgbClr val="2A5600"/>
      </a:accent4>
      <a:accent5>
        <a:srgbClr val="FEFDDA"/>
      </a:accent5>
      <a:accent6>
        <a:srgbClr val="E78A5C"/>
      </a:accent6>
      <a:hlink>
        <a:srgbClr val="FF7C80"/>
      </a:hlink>
      <a:folHlink>
        <a:srgbClr val="996600"/>
      </a:folHlink>
    </a:clrScheme>
    <a:fontScheme name="Plaid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laid design template 1">
        <a:dk1>
          <a:srgbClr val="800000"/>
        </a:dk1>
        <a:lt1>
          <a:srgbClr val="FFFFFF"/>
        </a:lt1>
        <a:dk2>
          <a:srgbClr val="000000"/>
        </a:dk2>
        <a:lt2>
          <a:srgbClr val="808080"/>
        </a:lt2>
        <a:accent1>
          <a:srgbClr val="EEF6D6"/>
        </a:accent1>
        <a:accent2>
          <a:srgbClr val="FF9999"/>
        </a:accent2>
        <a:accent3>
          <a:srgbClr val="FFFFFF"/>
        </a:accent3>
        <a:accent4>
          <a:srgbClr val="6C0000"/>
        </a:accent4>
        <a:accent5>
          <a:srgbClr val="F5FAE8"/>
        </a:accent5>
        <a:accent6>
          <a:srgbClr val="E78A8A"/>
        </a:accent6>
        <a:hlink>
          <a:srgbClr val="3333CC"/>
        </a:hlink>
        <a:folHlink>
          <a:srgbClr val="54792F"/>
        </a:folHlink>
      </a:clrScheme>
      <a:clrMap bg1="lt1" tx1="dk1" bg2="lt2" tx2="dk2" accent1="accent1" accent2="accent2" accent3="accent3" accent4="accent4" accent5="accent5" accent6="accent6" hlink="hlink" folHlink="folHlink"/>
    </a:extraClrScheme>
    <a:extraClrScheme>
      <a:clrScheme name="Plaid design template 2">
        <a:dk1>
          <a:srgbClr val="666699"/>
        </a:dk1>
        <a:lt1>
          <a:srgbClr val="DEF6F1"/>
        </a:lt1>
        <a:dk2>
          <a:srgbClr val="000000"/>
        </a:dk2>
        <a:lt2>
          <a:srgbClr val="969696"/>
        </a:lt2>
        <a:accent1>
          <a:srgbClr val="FFFFFF"/>
        </a:accent1>
        <a:accent2>
          <a:srgbClr val="D6EEAA"/>
        </a:accent2>
        <a:accent3>
          <a:srgbClr val="ECFAF7"/>
        </a:accent3>
        <a:accent4>
          <a:srgbClr val="565682"/>
        </a:accent4>
        <a:accent5>
          <a:srgbClr val="FFFFFF"/>
        </a:accent5>
        <a:accent6>
          <a:srgbClr val="C2D89A"/>
        </a:accent6>
        <a:hlink>
          <a:srgbClr val="D07A91"/>
        </a:hlink>
        <a:folHlink>
          <a:srgbClr val="00A800"/>
        </a:folHlink>
      </a:clrScheme>
      <a:clrMap bg1="lt1" tx1="dk1" bg2="lt2" tx2="dk2" accent1="accent1" accent2="accent2" accent3="accent3" accent4="accent4" accent5="accent5" accent6="accent6" hlink="hlink" folHlink="folHlink"/>
    </a:extraClrScheme>
    <a:extraClrScheme>
      <a:clrScheme name="Plaid design template 3">
        <a:dk1>
          <a:srgbClr val="336600"/>
        </a:dk1>
        <a:lt1>
          <a:srgbClr val="FFFFFF"/>
        </a:lt1>
        <a:dk2>
          <a:srgbClr val="000000"/>
        </a:dk2>
        <a:lt2>
          <a:srgbClr val="808080"/>
        </a:lt2>
        <a:accent1>
          <a:srgbClr val="E3CFCD"/>
        </a:accent1>
        <a:accent2>
          <a:srgbClr val="333399"/>
        </a:accent2>
        <a:accent3>
          <a:srgbClr val="FFFFFF"/>
        </a:accent3>
        <a:accent4>
          <a:srgbClr val="2A5600"/>
        </a:accent4>
        <a:accent5>
          <a:srgbClr val="EFE4E3"/>
        </a:accent5>
        <a:accent6>
          <a:srgbClr val="2D2D8A"/>
        </a:accent6>
        <a:hlink>
          <a:srgbClr val="8F8F5D"/>
        </a:hlink>
        <a:folHlink>
          <a:srgbClr val="717359"/>
        </a:folHlink>
      </a:clrScheme>
      <a:clrMap bg1="lt1" tx1="dk1" bg2="lt2" tx2="dk2" accent1="accent1" accent2="accent2" accent3="accent3" accent4="accent4" accent5="accent5" accent6="accent6" hlink="hlink" folHlink="folHlink"/>
    </a:extraClrScheme>
    <a:extraClrScheme>
      <a:clrScheme name="Plaid design template 4">
        <a:dk1>
          <a:srgbClr val="5C1F00"/>
        </a:dk1>
        <a:lt1>
          <a:srgbClr val="CC3300"/>
        </a:lt1>
        <a:dk2>
          <a:srgbClr val="800000"/>
        </a:dk2>
        <a:lt2>
          <a:srgbClr val="DFD293"/>
        </a:lt2>
        <a:accent1>
          <a:srgbClr val="FFD0C1"/>
        </a:accent1>
        <a:accent2>
          <a:srgbClr val="BE7960"/>
        </a:accent2>
        <a:accent3>
          <a:srgbClr val="C0AAAA"/>
        </a:accent3>
        <a:accent4>
          <a:srgbClr val="AE2A00"/>
        </a:accent4>
        <a:accent5>
          <a:srgbClr val="FFE4DD"/>
        </a:accent5>
        <a:accent6>
          <a:srgbClr val="AC6D56"/>
        </a:accent6>
        <a:hlink>
          <a:srgbClr val="FFFFFF"/>
        </a:hlink>
        <a:folHlink>
          <a:srgbClr val="D3A219"/>
        </a:folHlink>
      </a:clrScheme>
      <a:clrMap bg1="dk2" tx1="lt1" bg2="dk1" tx2="lt2" accent1="accent1" accent2="accent2" accent3="accent3" accent4="accent4" accent5="accent5" accent6="accent6" hlink="hlink" folHlink="folHlink"/>
    </a:extraClrScheme>
    <a:extraClrScheme>
      <a:clrScheme name="Plaid design template 5">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FFFFFF"/>
        </a:folHlink>
      </a:clrScheme>
      <a:clrMap bg1="lt1" tx1="dk1" bg2="lt2" tx2="dk2" accent1="accent1" accent2="accent2" accent3="accent3" accent4="accent4" accent5="accent5" accent6="accent6" hlink="hlink" folHlink="folHlink"/>
    </a:extraClrScheme>
    <a:extraClrScheme>
      <a:clrScheme name="Plaid design template 6">
        <a:dk1>
          <a:srgbClr val="2D2015"/>
        </a:dk1>
        <a:lt1>
          <a:srgbClr val="808000"/>
        </a:lt1>
        <a:dk2>
          <a:srgbClr val="523E26"/>
        </a:dk2>
        <a:lt2>
          <a:srgbClr val="DFC08D"/>
        </a:lt2>
        <a:accent1>
          <a:srgbClr val="BEA99C"/>
        </a:accent1>
        <a:accent2>
          <a:srgbClr val="8F5F2F"/>
        </a:accent2>
        <a:accent3>
          <a:srgbClr val="B3AFAC"/>
        </a:accent3>
        <a:accent4>
          <a:srgbClr val="6C6C00"/>
        </a:accent4>
        <a:accent5>
          <a:srgbClr val="DBD1CB"/>
        </a:accent5>
        <a:accent6>
          <a:srgbClr val="81552A"/>
        </a:accent6>
        <a:hlink>
          <a:srgbClr val="CDDEAE"/>
        </a:hlink>
        <a:folHlink>
          <a:srgbClr val="4C5A5C"/>
        </a:folHlink>
      </a:clrScheme>
      <a:clrMap bg1="dk2" tx1="lt1" bg2="dk1" tx2="lt2" accent1="accent1" accent2="accent2" accent3="accent3" accent4="accent4" accent5="accent5" accent6="accent6" hlink="hlink" folHlink="folHlink"/>
    </a:extraClrScheme>
    <a:extraClrScheme>
      <a:clrScheme name="Plaid design template 7">
        <a:dk1>
          <a:srgbClr val="800000"/>
        </a:dk1>
        <a:lt1>
          <a:srgbClr val="A3A46A"/>
        </a:lt1>
        <a:dk2>
          <a:srgbClr val="FFFFFF"/>
        </a:dk2>
        <a:lt2>
          <a:srgbClr val="3E3E5C"/>
        </a:lt2>
        <a:accent1>
          <a:srgbClr val="D3CAA5"/>
        </a:accent1>
        <a:accent2>
          <a:srgbClr val="93AB73"/>
        </a:accent2>
        <a:accent3>
          <a:srgbClr val="CECFB9"/>
        </a:accent3>
        <a:accent4>
          <a:srgbClr val="6C0000"/>
        </a:accent4>
        <a:accent5>
          <a:srgbClr val="E6E1CF"/>
        </a:accent5>
        <a:accent6>
          <a:srgbClr val="859B68"/>
        </a:accent6>
        <a:hlink>
          <a:srgbClr val="A7777C"/>
        </a:hlink>
        <a:folHlink>
          <a:srgbClr val="EEFFCD"/>
        </a:folHlink>
      </a:clrScheme>
      <a:clrMap bg1="lt1" tx1="dk1" bg2="lt2" tx2="dk2" accent1="accent1" accent2="accent2" accent3="accent3" accent4="accent4" accent5="accent5" accent6="accent6" hlink="hlink" folHlink="folHlink"/>
    </a:extraClrScheme>
    <a:extraClrScheme>
      <a:clrScheme name="Plaid design template 8">
        <a:dk1>
          <a:srgbClr val="336699"/>
        </a:dk1>
        <a:lt1>
          <a:srgbClr val="777777"/>
        </a:lt1>
        <a:dk2>
          <a:srgbClr val="5F5F5F"/>
        </a:dk2>
        <a:lt2>
          <a:srgbClr val="E3EBF1"/>
        </a:lt2>
        <a:accent1>
          <a:srgbClr val="A1BD79"/>
        </a:accent1>
        <a:accent2>
          <a:srgbClr val="468A4B"/>
        </a:accent2>
        <a:accent3>
          <a:srgbClr val="B6B6B6"/>
        </a:accent3>
        <a:accent4>
          <a:srgbClr val="656565"/>
        </a:accent4>
        <a:accent5>
          <a:srgbClr val="CDDBBE"/>
        </a:accent5>
        <a:accent6>
          <a:srgbClr val="3F7D43"/>
        </a:accent6>
        <a:hlink>
          <a:srgbClr val="F2D1CA"/>
        </a:hlink>
        <a:folHlink>
          <a:srgbClr val="F0E500"/>
        </a:folHlink>
      </a:clrScheme>
      <a:clrMap bg1="dk2" tx1="lt1" bg2="dk1" tx2="lt2" accent1="accent1" accent2="accent2" accent3="accent3" accent4="accent4" accent5="accent5" accent6="accent6" hlink="hlink" folHlink="folHlink"/>
    </a:extraClrScheme>
    <a:extraClrScheme>
      <a:clrScheme name="Plaid design template 9">
        <a:dk1>
          <a:srgbClr val="993300"/>
        </a:dk1>
        <a:lt1>
          <a:srgbClr val="336600"/>
        </a:lt1>
        <a:dk2>
          <a:srgbClr val="CCFFFF"/>
        </a:dk2>
        <a:lt2>
          <a:srgbClr val="003366"/>
        </a:lt2>
        <a:accent1>
          <a:srgbClr val="94AB73"/>
        </a:accent1>
        <a:accent2>
          <a:srgbClr val="00B000"/>
        </a:accent2>
        <a:accent3>
          <a:srgbClr val="ADB8AA"/>
        </a:accent3>
        <a:accent4>
          <a:srgbClr val="822A00"/>
        </a:accent4>
        <a:accent5>
          <a:srgbClr val="C8D2BC"/>
        </a:accent5>
        <a:accent6>
          <a:srgbClr val="009F00"/>
        </a:accent6>
        <a:hlink>
          <a:srgbClr val="FFCCCC"/>
        </a:hlink>
        <a:folHlink>
          <a:srgbClr val="996633"/>
        </a:folHlink>
      </a:clrScheme>
      <a:clrMap bg1="lt1" tx1="dk1" bg2="lt2" tx2="dk2" accent1="accent1" accent2="accent2" accent3="accent3" accent4="accent4" accent5="accent5" accent6="accent6" hlink="hlink" folHlink="folHlink"/>
    </a:extraClrScheme>
    <a:extraClrScheme>
      <a:clrScheme name="Plaid design template 10">
        <a:dk1>
          <a:srgbClr val="993300"/>
        </a:dk1>
        <a:lt1>
          <a:srgbClr val="E8FFD9"/>
        </a:lt1>
        <a:dk2>
          <a:srgbClr val="000000"/>
        </a:dk2>
        <a:lt2>
          <a:srgbClr val="777777"/>
        </a:lt2>
        <a:accent1>
          <a:srgbClr val="FFFFF7"/>
        </a:accent1>
        <a:accent2>
          <a:srgbClr val="8EAC7E"/>
        </a:accent2>
        <a:accent3>
          <a:srgbClr val="F2FFE9"/>
        </a:accent3>
        <a:accent4>
          <a:srgbClr val="822A00"/>
        </a:accent4>
        <a:accent5>
          <a:srgbClr val="FFFFFA"/>
        </a:accent5>
        <a:accent6>
          <a:srgbClr val="809B72"/>
        </a:accent6>
        <a:hlink>
          <a:srgbClr val="FF7C80"/>
        </a:hlink>
        <a:folHlink>
          <a:srgbClr val="99CC00"/>
        </a:folHlink>
      </a:clrScheme>
      <a:clrMap bg1="lt1" tx1="dk1" bg2="lt2" tx2="dk2" accent1="accent1" accent2="accent2" accent3="accent3" accent4="accent4" accent5="accent5" accent6="accent6" hlink="hlink" folHlink="folHlink"/>
    </a:extraClrScheme>
    <a:extraClrScheme>
      <a:clrScheme name="Plaid design template 11">
        <a:dk1>
          <a:srgbClr val="800000"/>
        </a:dk1>
        <a:lt1>
          <a:srgbClr val="666633"/>
        </a:lt1>
        <a:dk2>
          <a:srgbClr val="FFFFFF"/>
        </a:dk2>
        <a:lt2>
          <a:srgbClr val="3E3E5C"/>
        </a:lt2>
        <a:accent1>
          <a:srgbClr val="D8C0B8"/>
        </a:accent1>
        <a:accent2>
          <a:srgbClr val="C2BF3A"/>
        </a:accent2>
        <a:accent3>
          <a:srgbClr val="B8B8AD"/>
        </a:accent3>
        <a:accent4>
          <a:srgbClr val="6C0000"/>
        </a:accent4>
        <a:accent5>
          <a:srgbClr val="E9DCD8"/>
        </a:accent5>
        <a:accent6>
          <a:srgbClr val="B0AD34"/>
        </a:accent6>
        <a:hlink>
          <a:srgbClr val="E9F2DC"/>
        </a:hlink>
        <a:folHlink>
          <a:srgbClr val="FFFF99"/>
        </a:folHlink>
      </a:clrScheme>
      <a:clrMap bg1="lt1" tx1="dk1" bg2="lt2" tx2="dk2" accent1="accent1" accent2="accent2" accent3="accent3" accent4="accent4" accent5="accent5" accent6="accent6" hlink="hlink" folHlink="folHlink"/>
    </a:extraClrScheme>
    <a:extraClrScheme>
      <a:clrScheme name="Plaid design template 12">
        <a:dk1>
          <a:srgbClr val="993300"/>
        </a:dk1>
        <a:lt1>
          <a:srgbClr val="336600"/>
        </a:lt1>
        <a:dk2>
          <a:srgbClr val="CCFFFF"/>
        </a:dk2>
        <a:lt2>
          <a:srgbClr val="003366"/>
        </a:lt2>
        <a:accent1>
          <a:srgbClr val="94AB73"/>
        </a:accent1>
        <a:accent2>
          <a:srgbClr val="01793D"/>
        </a:accent2>
        <a:accent3>
          <a:srgbClr val="ADB8AA"/>
        </a:accent3>
        <a:accent4>
          <a:srgbClr val="822A00"/>
        </a:accent4>
        <a:accent5>
          <a:srgbClr val="C8D2BC"/>
        </a:accent5>
        <a:accent6>
          <a:srgbClr val="016D36"/>
        </a:accent6>
        <a:hlink>
          <a:srgbClr val="FFCCCC"/>
        </a:hlink>
        <a:folHlink>
          <a:srgbClr val="996633"/>
        </a:folHlink>
      </a:clrScheme>
      <a:clrMap bg1="lt1" tx1="dk1" bg2="lt2" tx2="dk2" accent1="accent1" accent2="accent2" accent3="accent3" accent4="accent4" accent5="accent5" accent6="accent6" hlink="hlink" folHlink="folHlink"/>
    </a:extraClrScheme>
    <a:extraClrScheme>
      <a:clrScheme name="Plaid design template 13">
        <a:dk1>
          <a:srgbClr val="336600"/>
        </a:dk1>
        <a:lt1>
          <a:srgbClr val="FFFFFF"/>
        </a:lt1>
        <a:dk2>
          <a:srgbClr val="800080"/>
        </a:dk2>
        <a:lt2>
          <a:srgbClr val="969696"/>
        </a:lt2>
        <a:accent1>
          <a:srgbClr val="FDFBBB"/>
        </a:accent1>
        <a:accent2>
          <a:srgbClr val="FF9966"/>
        </a:accent2>
        <a:accent3>
          <a:srgbClr val="FFFFFF"/>
        </a:accent3>
        <a:accent4>
          <a:srgbClr val="2A5600"/>
        </a:accent4>
        <a:accent5>
          <a:srgbClr val="FEFDDA"/>
        </a:accent5>
        <a:accent6>
          <a:srgbClr val="E78A5C"/>
        </a:accent6>
        <a:hlink>
          <a:srgbClr val="FF7C80"/>
        </a:hlink>
        <a:folHlink>
          <a:srgbClr val="99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Plaid design template</Template>
  <TotalTime>3047</TotalTime>
  <Words>1115</Words>
  <Application>Microsoft Office PowerPoint</Application>
  <PresentationFormat>On-screen Show (4:3)</PresentationFormat>
  <Paragraphs>139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Plaid design template</vt:lpstr>
      <vt:lpstr>Identifying  Student Learning Outcomes &amp; Assessments </vt:lpstr>
      <vt:lpstr>Slide 2</vt:lpstr>
      <vt:lpstr>Slide 3</vt:lpstr>
      <vt:lpstr>Rubric for Evaluating Institutional Effectiveness:  Student Learning Outcomes</vt:lpstr>
      <vt:lpstr>WASC Rubric for SLOs: Proficiency Level</vt:lpstr>
      <vt:lpstr>What’s In It for Us?</vt:lpstr>
      <vt:lpstr>IVC’s Institutional Learning Outcomes</vt:lpstr>
      <vt:lpstr>Student Learning Outcomes are  </vt:lpstr>
      <vt:lpstr>Objectives…</vt:lpstr>
      <vt:lpstr>Student Learning Outcomes…</vt:lpstr>
      <vt:lpstr>SLOs are “Over-arching” Outcomes</vt:lpstr>
      <vt:lpstr>Student Learning Outcomes:</vt:lpstr>
      <vt:lpstr>Slide 13</vt:lpstr>
      <vt:lpstr>Scientific Method vs.  SLO Assessment Model</vt:lpstr>
      <vt:lpstr>Assess “Visible” Indicators</vt:lpstr>
      <vt:lpstr>Automotive Tech / AC, Refrig</vt:lpstr>
      <vt:lpstr>IVC SLO Examples</vt:lpstr>
      <vt:lpstr>Hypothetical Scenario</vt:lpstr>
      <vt:lpstr>Activity</vt:lpstr>
      <vt:lpstr>Writing SLOs</vt:lpstr>
      <vt:lpstr>Authentic Assessment…</vt:lpstr>
      <vt:lpstr>The SLO Plan</vt:lpstr>
      <vt:lpstr>IVC continues moving toward SLO Proficiency</vt:lpstr>
      <vt:lpstr>Quote to remember:</vt:lpstr>
      <vt:lpstr>Contact information</vt:lpstr>
    </vt:vector>
  </TitlesOfParts>
  <Company>SDCCD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SLO’s: Financial Aid: </dc:title>
  <dc:creator>SDCCD</dc:creator>
  <cp:lastModifiedBy>Toni Pfister</cp:lastModifiedBy>
  <cp:revision>127</cp:revision>
  <dcterms:created xsi:type="dcterms:W3CDTF">2006-04-17T17:28:32Z</dcterms:created>
  <dcterms:modified xsi:type="dcterms:W3CDTF">2011-05-20T20:47:37Z</dcterms:modified>
</cp:coreProperties>
</file>