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23"/>
  </p:notesMasterIdLst>
  <p:handoutMasterIdLst>
    <p:handoutMasterId r:id="rId24"/>
  </p:handoutMasterIdLst>
  <p:sldIdLst>
    <p:sldId id="286" r:id="rId2"/>
    <p:sldId id="357" r:id="rId3"/>
    <p:sldId id="367" r:id="rId4"/>
    <p:sldId id="368" r:id="rId5"/>
    <p:sldId id="348" r:id="rId6"/>
    <p:sldId id="342" r:id="rId7"/>
    <p:sldId id="341" r:id="rId8"/>
    <p:sldId id="362" r:id="rId9"/>
    <p:sldId id="374" r:id="rId10"/>
    <p:sldId id="363" r:id="rId11"/>
    <p:sldId id="375" r:id="rId12"/>
    <p:sldId id="359" r:id="rId13"/>
    <p:sldId id="355" r:id="rId14"/>
    <p:sldId id="356" r:id="rId15"/>
    <p:sldId id="371" r:id="rId16"/>
    <p:sldId id="353" r:id="rId17"/>
    <p:sldId id="376" r:id="rId18"/>
    <p:sldId id="372" r:id="rId19"/>
    <p:sldId id="365" r:id="rId20"/>
    <p:sldId id="373" r:id="rId21"/>
    <p:sldId id="314" r:id="rId22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99"/>
    <a:srgbClr val="000066"/>
    <a:srgbClr val="6BB361"/>
    <a:srgbClr val="FFCC66"/>
    <a:srgbClr val="D4B9DF"/>
    <a:srgbClr val="A4DA8E"/>
    <a:srgbClr val="CFF0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0" autoAdjust="0"/>
    <p:restoredTop sz="94664" autoAdjust="0"/>
  </p:normalViewPr>
  <p:slideViewPr>
    <p:cSldViewPr>
      <p:cViewPr varScale="1">
        <p:scale>
          <a:sx n="75" d="100"/>
          <a:sy n="75" d="100"/>
        </p:scale>
        <p:origin x="-8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A1F5F4-77FB-45AB-B50B-8E376757E3EB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F1F786-946F-4AE2-9266-2FE2BEFA8C5A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baseline="0" dirty="0" smtClean="0">
              <a:solidFill>
                <a:srgbClr val="000000"/>
              </a:solidFill>
            </a:rPr>
            <a:t>Measure Student Learning as a Result of the Course or Program</a:t>
          </a:r>
          <a:endParaRPr lang="en-US" b="1" baseline="0" dirty="0">
            <a:solidFill>
              <a:srgbClr val="000000"/>
            </a:solidFill>
          </a:endParaRPr>
        </a:p>
      </dgm:t>
    </dgm:pt>
    <dgm:pt modelId="{F81D718D-795A-4008-B335-83ACC6E180A0}" type="parTrans" cxnId="{5B2FC569-1D09-4596-AF5B-50CC16507818}">
      <dgm:prSet/>
      <dgm:spPr/>
      <dgm:t>
        <a:bodyPr/>
        <a:lstStyle/>
        <a:p>
          <a:endParaRPr lang="en-US" b="1"/>
        </a:p>
      </dgm:t>
    </dgm:pt>
    <dgm:pt modelId="{44450AD4-792B-4DA7-AEBD-F05D462302D5}" type="sibTrans" cxnId="{5B2FC569-1D09-4596-AF5B-50CC16507818}">
      <dgm:prSet/>
      <dgm:spPr/>
      <dgm:t>
        <a:bodyPr/>
        <a:lstStyle/>
        <a:p>
          <a:endParaRPr lang="en-US" b="1"/>
        </a:p>
      </dgm:t>
    </dgm:pt>
    <dgm:pt modelId="{269005FD-F7AB-406D-A28D-0009E9D2D167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200" b="1" baseline="0" dirty="0" smtClean="0">
              <a:solidFill>
                <a:srgbClr val="000000"/>
              </a:solidFill>
            </a:rPr>
            <a:t>Develop, Modify, or Review a Curriculum, Course, Program, or Service.</a:t>
          </a:r>
          <a:endParaRPr lang="en-US" sz="2200" b="1" baseline="0" dirty="0">
            <a:solidFill>
              <a:srgbClr val="000000"/>
            </a:solidFill>
          </a:endParaRPr>
        </a:p>
      </dgm:t>
    </dgm:pt>
    <dgm:pt modelId="{930A8639-916E-4AAB-B6AB-651DD3168962}" type="parTrans" cxnId="{65640223-0267-4FCB-B86B-0966203D1DB6}">
      <dgm:prSet/>
      <dgm:spPr/>
      <dgm:t>
        <a:bodyPr/>
        <a:lstStyle/>
        <a:p>
          <a:endParaRPr lang="en-US" b="1"/>
        </a:p>
      </dgm:t>
    </dgm:pt>
    <dgm:pt modelId="{4644579C-A930-42E7-94D3-D886BF1AE5AB}" type="sibTrans" cxnId="{65640223-0267-4FCB-B86B-0966203D1DB6}">
      <dgm:prSet/>
      <dgm:spPr/>
      <dgm:t>
        <a:bodyPr/>
        <a:lstStyle/>
        <a:p>
          <a:endParaRPr lang="en-US" b="1"/>
        </a:p>
      </dgm:t>
    </dgm:pt>
    <dgm:pt modelId="{EB258B95-8109-4F4A-B4E7-AAD68880A7DD}">
      <dgm:prSet custT="1"/>
      <dgm:spPr>
        <a:solidFill>
          <a:schemeClr val="accent2"/>
        </a:solidFill>
      </dgm:spPr>
      <dgm:t>
        <a:bodyPr/>
        <a:lstStyle/>
        <a:p>
          <a:r>
            <a:rPr lang="en-US" sz="2200" b="1" baseline="0" dirty="0" smtClean="0">
              <a:solidFill>
                <a:srgbClr val="000000"/>
              </a:solidFill>
            </a:rPr>
            <a:t>Develop or Modify </a:t>
          </a:r>
        </a:p>
        <a:p>
          <a:r>
            <a:rPr lang="en-US" sz="2200" b="1" baseline="0" dirty="0" smtClean="0">
              <a:solidFill>
                <a:srgbClr val="000000"/>
              </a:solidFill>
            </a:rPr>
            <a:t>Student Learning Outcomes &amp; Assessments</a:t>
          </a:r>
          <a:endParaRPr lang="en-US" sz="2200" b="1" baseline="0" dirty="0">
            <a:solidFill>
              <a:srgbClr val="000000"/>
            </a:solidFill>
          </a:endParaRPr>
        </a:p>
      </dgm:t>
    </dgm:pt>
    <dgm:pt modelId="{1AD045AE-9024-490B-8425-98608007C545}" type="parTrans" cxnId="{FA83A239-8B71-459F-BEE1-D946CD508CF1}">
      <dgm:prSet/>
      <dgm:spPr/>
      <dgm:t>
        <a:bodyPr/>
        <a:lstStyle/>
        <a:p>
          <a:endParaRPr lang="en-US" b="1"/>
        </a:p>
      </dgm:t>
    </dgm:pt>
    <dgm:pt modelId="{BAA06110-691A-4D41-A148-105F15FE4AEC}" type="sibTrans" cxnId="{FA83A239-8B71-459F-BEE1-D946CD508CF1}">
      <dgm:prSet/>
      <dgm:spPr/>
      <dgm:t>
        <a:bodyPr/>
        <a:lstStyle/>
        <a:p>
          <a:endParaRPr lang="en-US" b="1"/>
        </a:p>
      </dgm:t>
    </dgm:pt>
    <dgm:pt modelId="{9A7830EB-81E2-4504-8D10-A95F6640E11B}">
      <dgm:prSet/>
      <dgm:spPr>
        <a:solidFill>
          <a:schemeClr val="accent2"/>
        </a:solidFill>
      </dgm:spPr>
      <dgm:t>
        <a:bodyPr/>
        <a:lstStyle/>
        <a:p>
          <a:r>
            <a:rPr lang="en-US" b="1" baseline="0" dirty="0" smtClean="0">
              <a:solidFill>
                <a:srgbClr val="000000"/>
              </a:solidFill>
            </a:rPr>
            <a:t>Collect, Discuss, &amp; Analyze Data.</a:t>
          </a:r>
          <a:endParaRPr lang="en-US" b="1" baseline="0" dirty="0">
            <a:solidFill>
              <a:srgbClr val="000000"/>
            </a:solidFill>
          </a:endParaRPr>
        </a:p>
      </dgm:t>
    </dgm:pt>
    <dgm:pt modelId="{DDE6981F-C895-4D0C-A3B4-A8EBC5EE7F53}" type="parTrans" cxnId="{208A582F-D8F3-4F6E-8CFA-F574072561BD}">
      <dgm:prSet/>
      <dgm:spPr/>
      <dgm:t>
        <a:bodyPr/>
        <a:lstStyle/>
        <a:p>
          <a:endParaRPr lang="en-US" b="1"/>
        </a:p>
      </dgm:t>
    </dgm:pt>
    <dgm:pt modelId="{7E8EC87C-8E3F-40FB-9F64-CA06583EED9D}" type="sibTrans" cxnId="{208A582F-D8F3-4F6E-8CFA-F574072561BD}">
      <dgm:prSet/>
      <dgm:spPr/>
      <dgm:t>
        <a:bodyPr/>
        <a:lstStyle/>
        <a:p>
          <a:endParaRPr lang="en-US" b="1"/>
        </a:p>
      </dgm:t>
    </dgm:pt>
    <dgm:pt modelId="{975C8198-107F-4BF9-88DD-450C39FA5EB1}">
      <dgm:prSet/>
      <dgm:spPr>
        <a:solidFill>
          <a:schemeClr val="accent2"/>
        </a:solidFill>
      </dgm:spPr>
      <dgm:t>
        <a:bodyPr/>
        <a:lstStyle/>
        <a:p>
          <a:r>
            <a:rPr lang="en-US" b="1" baseline="0" dirty="0" smtClean="0">
              <a:solidFill>
                <a:srgbClr val="000000"/>
              </a:solidFill>
            </a:rPr>
            <a:t>Determine Refinements Based on Outcomes Data. </a:t>
          </a:r>
          <a:endParaRPr lang="en-US" b="1" baseline="0" dirty="0">
            <a:solidFill>
              <a:srgbClr val="000000"/>
            </a:solidFill>
          </a:endParaRPr>
        </a:p>
      </dgm:t>
    </dgm:pt>
    <dgm:pt modelId="{C1AE04E2-6827-43BD-9DA4-9AB7C26DE103}" type="parTrans" cxnId="{8E04538D-E06B-4E5D-A849-1F9D3E68D13D}">
      <dgm:prSet/>
      <dgm:spPr/>
      <dgm:t>
        <a:bodyPr/>
        <a:lstStyle/>
        <a:p>
          <a:endParaRPr lang="en-US" b="1"/>
        </a:p>
      </dgm:t>
    </dgm:pt>
    <dgm:pt modelId="{ACB749B3-C96C-40FA-998D-182BDEEF5508}" type="sibTrans" cxnId="{8E04538D-E06B-4E5D-A849-1F9D3E68D13D}">
      <dgm:prSet/>
      <dgm:spPr/>
      <dgm:t>
        <a:bodyPr/>
        <a:lstStyle/>
        <a:p>
          <a:endParaRPr lang="en-US" b="1"/>
        </a:p>
      </dgm:t>
    </dgm:pt>
    <dgm:pt modelId="{36B08914-D728-421B-94B7-4A02009DD0AC}" type="pres">
      <dgm:prSet presAssocID="{D7A1F5F4-77FB-45AB-B50B-8E376757E3E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E6A869-B147-45EE-81B0-8ADF7F82F197}" type="pres">
      <dgm:prSet presAssocID="{EB258B95-8109-4F4A-B4E7-AAD68880A7DD}" presName="node" presStyleLbl="node1" presStyleIdx="0" presStyleCnt="5" custScaleX="320783" custScaleY="112809" custRadScaleRad="97893" custRadScaleInc="-28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82899-50CB-472B-BC38-347D9543C299}" type="pres">
      <dgm:prSet presAssocID="{EB258B95-8109-4F4A-B4E7-AAD68880A7DD}" presName="spNode" presStyleCnt="0"/>
      <dgm:spPr/>
    </dgm:pt>
    <dgm:pt modelId="{96214369-140B-4FC1-94FE-74EC436EB79D}" type="pres">
      <dgm:prSet presAssocID="{BAA06110-691A-4D41-A148-105F15FE4AE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0E9ADE3-C4B3-4040-84E6-547F90BF15BD}" type="pres">
      <dgm:prSet presAssocID="{3DF1F786-946F-4AE2-9266-2FE2BEFA8C5A}" presName="node" presStyleLbl="node1" presStyleIdx="1" presStyleCnt="5" custScaleX="207148" custScaleY="1172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D41CC9-8913-430F-ACB0-A8B04DD2A556}" type="pres">
      <dgm:prSet presAssocID="{3DF1F786-946F-4AE2-9266-2FE2BEFA8C5A}" presName="spNode" presStyleCnt="0"/>
      <dgm:spPr/>
    </dgm:pt>
    <dgm:pt modelId="{729E1103-4FF5-41BA-9AF9-09019CA65FF5}" type="pres">
      <dgm:prSet presAssocID="{44450AD4-792B-4DA7-AEBD-F05D462302D5}" presName="sibTrans" presStyleLbl="sibTrans1D1" presStyleIdx="1" presStyleCnt="5"/>
      <dgm:spPr/>
      <dgm:t>
        <a:bodyPr/>
        <a:lstStyle/>
        <a:p>
          <a:endParaRPr lang="en-US"/>
        </a:p>
      </dgm:t>
    </dgm:pt>
    <dgm:pt modelId="{91521110-C034-4060-A72C-462D5D0D083D}" type="pres">
      <dgm:prSet presAssocID="{9A7830EB-81E2-4504-8D10-A95F6640E11B}" presName="node" presStyleLbl="node1" presStyleIdx="2" presStyleCnt="5" custScaleX="132178" custScaleY="2270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1AA10D-2019-4735-A7B3-3DBAC29A4CCF}" type="pres">
      <dgm:prSet presAssocID="{9A7830EB-81E2-4504-8D10-A95F6640E11B}" presName="spNode" presStyleCnt="0"/>
      <dgm:spPr/>
    </dgm:pt>
    <dgm:pt modelId="{FC2FBEED-1AD1-4B76-AD66-E21A40722D9A}" type="pres">
      <dgm:prSet presAssocID="{7E8EC87C-8E3F-40FB-9F64-CA06583EED9D}" presName="sibTrans" presStyleLbl="sibTrans1D1" presStyleIdx="2" presStyleCnt="5"/>
      <dgm:spPr/>
      <dgm:t>
        <a:bodyPr/>
        <a:lstStyle/>
        <a:p>
          <a:endParaRPr lang="en-US"/>
        </a:p>
      </dgm:t>
    </dgm:pt>
    <dgm:pt modelId="{A52FC07E-46DA-4407-A749-1985F84FA749}" type="pres">
      <dgm:prSet presAssocID="{975C8198-107F-4BF9-88DD-450C39FA5EB1}" presName="node" presStyleLbl="node1" presStyleIdx="3" presStyleCnt="5" custScaleX="128959" custScaleY="2217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79A078-443D-4143-9BB1-5464C80E534C}" type="pres">
      <dgm:prSet presAssocID="{975C8198-107F-4BF9-88DD-450C39FA5EB1}" presName="spNode" presStyleCnt="0"/>
      <dgm:spPr/>
    </dgm:pt>
    <dgm:pt modelId="{3F7D5F7F-5836-46CE-A082-3A790E8AABEE}" type="pres">
      <dgm:prSet presAssocID="{ACB749B3-C96C-40FA-998D-182BDEEF5508}" presName="sibTrans" presStyleLbl="sibTrans1D1" presStyleIdx="3" presStyleCnt="5"/>
      <dgm:spPr/>
      <dgm:t>
        <a:bodyPr/>
        <a:lstStyle/>
        <a:p>
          <a:endParaRPr lang="en-US"/>
        </a:p>
      </dgm:t>
    </dgm:pt>
    <dgm:pt modelId="{07395454-12E6-4CBE-A8F3-52343B09B64F}" type="pres">
      <dgm:prSet presAssocID="{269005FD-F7AB-406D-A28D-0009E9D2D167}" presName="node" presStyleLbl="node1" presStyleIdx="4" presStyleCnt="5" custScaleX="210367" custScaleY="113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1C380-B7F6-4838-B859-0AE2DB635EC3}" type="pres">
      <dgm:prSet presAssocID="{269005FD-F7AB-406D-A28D-0009E9D2D167}" presName="spNode" presStyleCnt="0"/>
      <dgm:spPr/>
    </dgm:pt>
    <dgm:pt modelId="{E5CD5A5E-198F-4145-BA05-14FF4B962CAE}" type="pres">
      <dgm:prSet presAssocID="{4644579C-A930-42E7-94D3-D886BF1AE5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0BEBF10-FBD2-48A8-9069-13D34099FB07}" type="presOf" srcId="{BAA06110-691A-4D41-A148-105F15FE4AEC}" destId="{96214369-140B-4FC1-94FE-74EC436EB79D}" srcOrd="0" destOrd="0" presId="urn:microsoft.com/office/officeart/2005/8/layout/cycle5"/>
    <dgm:cxn modelId="{5654CBFD-894A-435C-876A-AD95F849B0F6}" type="presOf" srcId="{44450AD4-792B-4DA7-AEBD-F05D462302D5}" destId="{729E1103-4FF5-41BA-9AF9-09019CA65FF5}" srcOrd="0" destOrd="0" presId="urn:microsoft.com/office/officeart/2005/8/layout/cycle5"/>
    <dgm:cxn modelId="{0343661D-2B44-471C-825C-4C7FC9695D34}" type="presOf" srcId="{9A7830EB-81E2-4504-8D10-A95F6640E11B}" destId="{91521110-C034-4060-A72C-462D5D0D083D}" srcOrd="0" destOrd="0" presId="urn:microsoft.com/office/officeart/2005/8/layout/cycle5"/>
    <dgm:cxn modelId="{3F80B652-BB4D-4087-B4C8-1CD52BD1E552}" type="presOf" srcId="{3DF1F786-946F-4AE2-9266-2FE2BEFA8C5A}" destId="{A0E9ADE3-C4B3-4040-84E6-547F90BF15BD}" srcOrd="0" destOrd="0" presId="urn:microsoft.com/office/officeart/2005/8/layout/cycle5"/>
    <dgm:cxn modelId="{288E96C0-C5F7-424E-8BFC-CA02D2C052C8}" type="presOf" srcId="{EB258B95-8109-4F4A-B4E7-AAD68880A7DD}" destId="{33E6A869-B147-45EE-81B0-8ADF7F82F197}" srcOrd="0" destOrd="0" presId="urn:microsoft.com/office/officeart/2005/8/layout/cycle5"/>
    <dgm:cxn modelId="{2AD9309F-03B6-4568-A42A-4763CAD971D4}" type="presOf" srcId="{269005FD-F7AB-406D-A28D-0009E9D2D167}" destId="{07395454-12E6-4CBE-A8F3-52343B09B64F}" srcOrd="0" destOrd="0" presId="urn:microsoft.com/office/officeart/2005/8/layout/cycle5"/>
    <dgm:cxn modelId="{DCA40DDF-5B64-4788-BD78-536C8645B17A}" type="presOf" srcId="{D7A1F5F4-77FB-45AB-B50B-8E376757E3EB}" destId="{36B08914-D728-421B-94B7-4A02009DD0AC}" srcOrd="0" destOrd="0" presId="urn:microsoft.com/office/officeart/2005/8/layout/cycle5"/>
    <dgm:cxn modelId="{B506F1E0-4BB6-46D6-A49D-885848103803}" type="presOf" srcId="{7E8EC87C-8E3F-40FB-9F64-CA06583EED9D}" destId="{FC2FBEED-1AD1-4B76-AD66-E21A40722D9A}" srcOrd="0" destOrd="0" presId="urn:microsoft.com/office/officeart/2005/8/layout/cycle5"/>
    <dgm:cxn modelId="{65640223-0267-4FCB-B86B-0966203D1DB6}" srcId="{D7A1F5F4-77FB-45AB-B50B-8E376757E3EB}" destId="{269005FD-F7AB-406D-A28D-0009E9D2D167}" srcOrd="4" destOrd="0" parTransId="{930A8639-916E-4AAB-B6AB-651DD3168962}" sibTransId="{4644579C-A930-42E7-94D3-D886BF1AE5AB}"/>
    <dgm:cxn modelId="{208A582F-D8F3-4F6E-8CFA-F574072561BD}" srcId="{D7A1F5F4-77FB-45AB-B50B-8E376757E3EB}" destId="{9A7830EB-81E2-4504-8D10-A95F6640E11B}" srcOrd="2" destOrd="0" parTransId="{DDE6981F-C895-4D0C-A3B4-A8EBC5EE7F53}" sibTransId="{7E8EC87C-8E3F-40FB-9F64-CA06583EED9D}"/>
    <dgm:cxn modelId="{EED9D3FA-1A40-43E3-9A48-4B70B7EA770A}" type="presOf" srcId="{975C8198-107F-4BF9-88DD-450C39FA5EB1}" destId="{A52FC07E-46DA-4407-A749-1985F84FA749}" srcOrd="0" destOrd="0" presId="urn:microsoft.com/office/officeart/2005/8/layout/cycle5"/>
    <dgm:cxn modelId="{5B2FC569-1D09-4596-AF5B-50CC16507818}" srcId="{D7A1F5F4-77FB-45AB-B50B-8E376757E3EB}" destId="{3DF1F786-946F-4AE2-9266-2FE2BEFA8C5A}" srcOrd="1" destOrd="0" parTransId="{F81D718D-795A-4008-B335-83ACC6E180A0}" sibTransId="{44450AD4-792B-4DA7-AEBD-F05D462302D5}"/>
    <dgm:cxn modelId="{99CB7A82-C6C8-46E0-9FEB-213AC8783297}" type="presOf" srcId="{ACB749B3-C96C-40FA-998D-182BDEEF5508}" destId="{3F7D5F7F-5836-46CE-A082-3A790E8AABEE}" srcOrd="0" destOrd="0" presId="urn:microsoft.com/office/officeart/2005/8/layout/cycle5"/>
    <dgm:cxn modelId="{8E04538D-E06B-4E5D-A849-1F9D3E68D13D}" srcId="{D7A1F5F4-77FB-45AB-B50B-8E376757E3EB}" destId="{975C8198-107F-4BF9-88DD-450C39FA5EB1}" srcOrd="3" destOrd="0" parTransId="{C1AE04E2-6827-43BD-9DA4-9AB7C26DE103}" sibTransId="{ACB749B3-C96C-40FA-998D-182BDEEF5508}"/>
    <dgm:cxn modelId="{69D3F0EA-E9EF-47C6-8078-B837D2780F40}" type="presOf" srcId="{4644579C-A930-42E7-94D3-D886BF1AE5AB}" destId="{E5CD5A5E-198F-4145-BA05-14FF4B962CAE}" srcOrd="0" destOrd="0" presId="urn:microsoft.com/office/officeart/2005/8/layout/cycle5"/>
    <dgm:cxn modelId="{FA83A239-8B71-459F-BEE1-D946CD508CF1}" srcId="{D7A1F5F4-77FB-45AB-B50B-8E376757E3EB}" destId="{EB258B95-8109-4F4A-B4E7-AAD68880A7DD}" srcOrd="0" destOrd="0" parTransId="{1AD045AE-9024-490B-8425-98608007C545}" sibTransId="{BAA06110-691A-4D41-A148-105F15FE4AEC}"/>
    <dgm:cxn modelId="{CEC7756B-7409-4FF2-849C-0D35F3A541CC}" type="presParOf" srcId="{36B08914-D728-421B-94B7-4A02009DD0AC}" destId="{33E6A869-B147-45EE-81B0-8ADF7F82F197}" srcOrd="0" destOrd="0" presId="urn:microsoft.com/office/officeart/2005/8/layout/cycle5"/>
    <dgm:cxn modelId="{18B64E1D-1B5D-4CA1-B298-A31F46CE097E}" type="presParOf" srcId="{36B08914-D728-421B-94B7-4A02009DD0AC}" destId="{79282899-50CB-472B-BC38-347D9543C299}" srcOrd="1" destOrd="0" presId="urn:microsoft.com/office/officeart/2005/8/layout/cycle5"/>
    <dgm:cxn modelId="{24715B07-78A2-42D5-AAA5-BFE8A50B62AE}" type="presParOf" srcId="{36B08914-D728-421B-94B7-4A02009DD0AC}" destId="{96214369-140B-4FC1-94FE-74EC436EB79D}" srcOrd="2" destOrd="0" presId="urn:microsoft.com/office/officeart/2005/8/layout/cycle5"/>
    <dgm:cxn modelId="{906CBFF2-A4E6-4AD8-B893-38BF66A11E6B}" type="presParOf" srcId="{36B08914-D728-421B-94B7-4A02009DD0AC}" destId="{A0E9ADE3-C4B3-4040-84E6-547F90BF15BD}" srcOrd="3" destOrd="0" presId="urn:microsoft.com/office/officeart/2005/8/layout/cycle5"/>
    <dgm:cxn modelId="{EC60FC8C-DAFB-4A9F-A68A-91DE577C7CC7}" type="presParOf" srcId="{36B08914-D728-421B-94B7-4A02009DD0AC}" destId="{AED41CC9-8913-430F-ACB0-A8B04DD2A556}" srcOrd="4" destOrd="0" presId="urn:microsoft.com/office/officeart/2005/8/layout/cycle5"/>
    <dgm:cxn modelId="{A727E308-3E41-4A71-837A-D5DD0D8EE348}" type="presParOf" srcId="{36B08914-D728-421B-94B7-4A02009DD0AC}" destId="{729E1103-4FF5-41BA-9AF9-09019CA65FF5}" srcOrd="5" destOrd="0" presId="urn:microsoft.com/office/officeart/2005/8/layout/cycle5"/>
    <dgm:cxn modelId="{F919AD9A-11F4-41BE-A675-F210A5014857}" type="presParOf" srcId="{36B08914-D728-421B-94B7-4A02009DD0AC}" destId="{91521110-C034-4060-A72C-462D5D0D083D}" srcOrd="6" destOrd="0" presId="urn:microsoft.com/office/officeart/2005/8/layout/cycle5"/>
    <dgm:cxn modelId="{A7DCBE5C-4F84-4910-9C07-876DE2F993B5}" type="presParOf" srcId="{36B08914-D728-421B-94B7-4A02009DD0AC}" destId="{521AA10D-2019-4735-A7B3-3DBAC29A4CCF}" srcOrd="7" destOrd="0" presId="urn:microsoft.com/office/officeart/2005/8/layout/cycle5"/>
    <dgm:cxn modelId="{66C88E52-A128-48B8-9378-1C8E30600EFD}" type="presParOf" srcId="{36B08914-D728-421B-94B7-4A02009DD0AC}" destId="{FC2FBEED-1AD1-4B76-AD66-E21A40722D9A}" srcOrd="8" destOrd="0" presId="urn:microsoft.com/office/officeart/2005/8/layout/cycle5"/>
    <dgm:cxn modelId="{B5CDE35D-F843-4EDD-89CA-0F7D7EB1B708}" type="presParOf" srcId="{36B08914-D728-421B-94B7-4A02009DD0AC}" destId="{A52FC07E-46DA-4407-A749-1985F84FA749}" srcOrd="9" destOrd="0" presId="urn:microsoft.com/office/officeart/2005/8/layout/cycle5"/>
    <dgm:cxn modelId="{8B4D66C5-68E8-4677-9CA2-33A4107D64E7}" type="presParOf" srcId="{36B08914-D728-421B-94B7-4A02009DD0AC}" destId="{EB79A078-443D-4143-9BB1-5464C80E534C}" srcOrd="10" destOrd="0" presId="urn:microsoft.com/office/officeart/2005/8/layout/cycle5"/>
    <dgm:cxn modelId="{9FC131FC-F727-4A38-930B-3C29CF00B0CB}" type="presParOf" srcId="{36B08914-D728-421B-94B7-4A02009DD0AC}" destId="{3F7D5F7F-5836-46CE-A082-3A790E8AABEE}" srcOrd="11" destOrd="0" presId="urn:microsoft.com/office/officeart/2005/8/layout/cycle5"/>
    <dgm:cxn modelId="{B5796D8B-49EA-4E5A-A592-E77B33EF72D8}" type="presParOf" srcId="{36B08914-D728-421B-94B7-4A02009DD0AC}" destId="{07395454-12E6-4CBE-A8F3-52343B09B64F}" srcOrd="12" destOrd="0" presId="urn:microsoft.com/office/officeart/2005/8/layout/cycle5"/>
    <dgm:cxn modelId="{6D146EC8-2F8C-4F77-84E5-9DD792655588}" type="presParOf" srcId="{36B08914-D728-421B-94B7-4A02009DD0AC}" destId="{82B1C380-B7F6-4838-B859-0AE2DB635EC3}" srcOrd="13" destOrd="0" presId="urn:microsoft.com/office/officeart/2005/8/layout/cycle5"/>
    <dgm:cxn modelId="{0371BF72-9F15-4F78-9A0C-DDD0F7B8873F}" type="presParOf" srcId="{36B08914-D728-421B-94B7-4A02009DD0AC}" destId="{E5CD5A5E-198F-4145-BA05-14FF4B962CAE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fld id="{FA165AB6-BCDB-418D-A536-9A6981934B8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18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59288"/>
            <a:ext cx="5683250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fld id="{DEE83267-E03C-4FF1-A551-75DC2DE230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200400"/>
            <a:ext cx="7086600" cy="1371600"/>
          </a:xfrm>
        </p:spPr>
        <p:txBody>
          <a:bodyPr/>
          <a:lstStyle>
            <a:lvl1pPr>
              <a:lnSpc>
                <a:spcPct val="80000"/>
              </a:lnSpc>
              <a:defRPr sz="5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48768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4603D5B-62FB-4C78-945A-E72024B6DA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00AA9-7470-42F5-ADFD-D717C1941A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8E610-CADD-4ED6-985D-297448814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14800" y="5943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51DE97A-4F09-4147-B6CD-550537CE5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670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4800" y="5943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628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E6241F8B-BB0D-418A-8506-E44864B03A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0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6670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14800" y="5943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162800" y="59436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04D4B9A2-ABEA-4395-A7E3-8ECA2FB252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7851A-07D0-4DDF-A244-813C9D017B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7A2EB-BA3B-440F-B64B-608AA76234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F581-E0FC-494B-ABB3-AC9FF44F7C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DDC87-E585-4A2E-82F5-7831761831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2C5CE-20C4-4D21-BADC-7B904BE3B2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A2931-F216-4AEE-892D-1D99D509AE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24261-137F-4363-8549-CDD414046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82E9B-46C9-443B-A095-3ADA596FB6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5943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5943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5943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7E772191-0453-4C86-AD74-CEA77AFEA2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610600" cy="2362200"/>
          </a:xfrm>
        </p:spPr>
        <p:txBody>
          <a:bodyPr/>
          <a:lstStyle/>
          <a:p>
            <a:pPr algn="ctr"/>
            <a:r>
              <a:rPr lang="en-US" sz="4100" dirty="0" smtClean="0">
                <a:solidFill>
                  <a:schemeClr val="accent1">
                    <a:lumMod val="10000"/>
                  </a:schemeClr>
                </a:solidFill>
              </a:rPr>
              <a:t>Identifying </a:t>
            </a:r>
            <a:br>
              <a:rPr lang="en-US" sz="4100" dirty="0" smtClean="0">
                <a:solidFill>
                  <a:schemeClr val="accent1">
                    <a:lumMod val="10000"/>
                  </a:schemeClr>
                </a:solidFill>
              </a:rPr>
            </a:br>
            <a:r>
              <a:rPr lang="en-US" sz="4100" dirty="0" smtClean="0">
                <a:solidFill>
                  <a:schemeClr val="accent1">
                    <a:lumMod val="10000"/>
                  </a:schemeClr>
                </a:solidFill>
              </a:rPr>
              <a:t>Student Learning Outcomes </a:t>
            </a:r>
            <a:r>
              <a:rPr lang="en-US" sz="4100" dirty="0">
                <a:solidFill>
                  <a:schemeClr val="accent1">
                    <a:lumMod val="10000"/>
                  </a:schemeClr>
                </a:solidFill>
              </a:rPr>
              <a:t>&amp;</a:t>
            </a:r>
            <a:r>
              <a:rPr lang="en-US" sz="4100" dirty="0" smtClean="0">
                <a:solidFill>
                  <a:schemeClr val="accent1">
                    <a:lumMod val="10000"/>
                  </a:schemeClr>
                </a:solidFill>
              </a:rPr>
              <a:t> Assessments</a:t>
            </a:r>
            <a:br>
              <a:rPr lang="en-US" sz="4100" dirty="0" smtClean="0">
                <a:solidFill>
                  <a:schemeClr val="accent1">
                    <a:lumMod val="10000"/>
                  </a:schemeClr>
                </a:solidFill>
              </a:rPr>
            </a:br>
            <a:endParaRPr lang="en-US" sz="4100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19600"/>
            <a:ext cx="7086600" cy="144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dirty="0" smtClean="0"/>
              <a:t>Daniel Gilison, PhD</a:t>
            </a:r>
          </a:p>
          <a:p>
            <a:pPr>
              <a:lnSpc>
                <a:spcPct val="80000"/>
              </a:lnSpc>
            </a:pPr>
            <a:r>
              <a:rPr lang="en-US" sz="1800" b="1" dirty="0" smtClean="0"/>
              <a:t>Imperial Valley College</a:t>
            </a: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1800" b="1" dirty="0" smtClean="0"/>
              <a:t>Student Learning Outcomes (SLO) Committee</a:t>
            </a:r>
            <a:endParaRPr lang="en-US" sz="1800" b="1" dirty="0"/>
          </a:p>
          <a:p>
            <a:pPr>
              <a:lnSpc>
                <a:spcPct val="80000"/>
              </a:lnSpc>
            </a:pPr>
            <a:r>
              <a:rPr lang="en-US" sz="1800" b="1" dirty="0" smtClean="0"/>
              <a:t>Summer 2011</a:t>
            </a:r>
            <a:endParaRPr lang="en-US" sz="1800" b="1" dirty="0"/>
          </a:p>
          <a:p>
            <a:pPr>
              <a:lnSpc>
                <a:spcPct val="80000"/>
              </a:lnSpc>
            </a:pP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Student Learning Outcomes…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00"/>
                </a:solidFill>
              </a:rPr>
              <a:t>are the specific </a:t>
            </a:r>
            <a:r>
              <a:rPr lang="en-US" b="1" u="sng" dirty="0" smtClean="0">
                <a:solidFill>
                  <a:srgbClr val="000000"/>
                </a:solidFill>
              </a:rPr>
              <a:t>observable or measurable results that are expected </a:t>
            </a:r>
            <a:r>
              <a:rPr lang="en-US" dirty="0" smtClean="0">
                <a:solidFill>
                  <a:srgbClr val="000000"/>
                </a:solidFill>
              </a:rPr>
              <a:t>subsequent to a learning experience.  These outcomes may involve knowledge, skills, or attitudes that provide evidence that learning has occurred as a result of a specific course, program activity, or process.  An SLO refers to an overarching outcome and usually encompasses a gathering together of smaller discrete objectives. 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</a:rPr>
              <a:t>Student Learning Outcomes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1148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000000"/>
                </a:solidFill>
              </a:rPr>
              <a:t>Student Learning Outcomes (SLOs):  (1) Communication Skills, (2) Critical Thinking Skills, (3) Personal Responsibility, (4) Information Literacy, (5) Global Awareness</a:t>
            </a:r>
            <a:endParaRPr lang="en-US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Upon completion of this course students will be able to: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	1.</a:t>
            </a:r>
            <a:r>
              <a:rPr lang="en-US" sz="2400" b="1" dirty="0" smtClean="0">
                <a:solidFill>
                  <a:srgbClr val="000000"/>
                </a:solidFill>
              </a:rPr>
              <a:t>  </a:t>
            </a:r>
            <a:r>
              <a:rPr lang="en-US" sz="2400" dirty="0" smtClean="0">
                <a:solidFill>
                  <a:srgbClr val="000000"/>
                </a:solidFill>
              </a:rPr>
              <a:t>Write lab reports that demonstrate an understanding of the lab and the ability to draw conclusions based on data. (1, 2)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	2.  Discuss primary research literature and understand how science is performed and described. (4)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	3.  Demonstrate the ability to think like a scientist by coming up with a valid experimental design. (2)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	4.  Demonstrate critical-thinking skills on exam essay questions. (2)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914400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SLOs are “Over-arching” Outcomes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What can students do by the end of the semester?</a:t>
            </a:r>
          </a:p>
          <a:p>
            <a:endParaRPr lang="en-US" sz="120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How can students demonstrate this?</a:t>
            </a:r>
          </a:p>
          <a:p>
            <a:endParaRPr lang="en-US" sz="120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What can they produce to show they have learned to apply their new knowledge?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Student Learning Outcomes: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SLOs define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what will be measured and </a:t>
            </a:r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dictate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what assessment tool is appropriate.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SLOs represent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both the target for our </a:t>
            </a:r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teaching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and the expectation for student achievement as a result of our </a:t>
            </a:r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effort.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Currently, informally completed                 need to be formally written down &amp; assessed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6858000" y="4267200"/>
            <a:ext cx="978408" cy="838200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533400"/>
          <a:ext cx="7848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own Arrow 6"/>
          <p:cNvSpPr/>
          <p:nvPr/>
        </p:nvSpPr>
        <p:spPr bwMode="auto">
          <a:xfrm rot="20412609">
            <a:off x="5830495" y="1121696"/>
            <a:ext cx="457200" cy="762000"/>
          </a:xfrm>
          <a:prstGeom prst="downArrow">
            <a:avLst>
              <a:gd name="adj1" fmla="val 50000"/>
              <a:gd name="adj2" fmla="val 4403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Down Arrow 7"/>
          <p:cNvSpPr/>
          <p:nvPr/>
        </p:nvSpPr>
        <p:spPr bwMode="auto">
          <a:xfrm rot="1353311">
            <a:off x="5918807" y="3111803"/>
            <a:ext cx="484632" cy="762000"/>
          </a:xfrm>
          <a:prstGeom prst="down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Left Arrow 8"/>
          <p:cNvSpPr/>
          <p:nvPr/>
        </p:nvSpPr>
        <p:spPr bwMode="auto">
          <a:xfrm>
            <a:off x="4038600" y="4572000"/>
            <a:ext cx="978408" cy="484632"/>
          </a:xfrm>
          <a:prstGeom prst="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Up Arrow 9"/>
          <p:cNvSpPr/>
          <p:nvPr/>
        </p:nvSpPr>
        <p:spPr bwMode="auto">
          <a:xfrm rot="20354438">
            <a:off x="2213897" y="3094848"/>
            <a:ext cx="476265" cy="821245"/>
          </a:xfrm>
          <a:prstGeom prst="upArrow">
            <a:avLst>
              <a:gd name="adj1" fmla="val 44110"/>
              <a:gd name="adj2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Up Arrow 10"/>
          <p:cNvSpPr/>
          <p:nvPr/>
        </p:nvSpPr>
        <p:spPr bwMode="auto">
          <a:xfrm rot="2403441">
            <a:off x="2257903" y="947616"/>
            <a:ext cx="381000" cy="762000"/>
          </a:xfrm>
          <a:prstGeom prst="upArrow">
            <a:avLst>
              <a:gd name="adj1" fmla="val 64329"/>
              <a:gd name="adj2" fmla="val 39254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rgbClr val="000000"/>
                </a:solidFill>
              </a:rPr>
              <a:t>IVC SLO Examples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295401"/>
            <a:ext cx="4040188" cy="609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Admin. Of Justice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Analyze and apply the issues of ethics and professionalism in law enforcement (ILO1, ILO2)</a:t>
            </a:r>
          </a:p>
          <a:p>
            <a:endParaRPr lang="en-US" sz="24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Assessment tool: Role Playing Activity &amp; Rubric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295401"/>
            <a:ext cx="4041775" cy="609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English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1981201"/>
            <a:ext cx="4041775" cy="4724400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Compose a short story with adequate development of plot, theme, and character development, with properly formatted dialog, descriptions, and literary devices (ILO1, ILO2)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Assessment tool: Rubric for plot, theme, character dev, dialog, </a:t>
            </a:r>
            <a:r>
              <a:rPr lang="en-US" dirty="0" err="1" smtClean="0">
                <a:solidFill>
                  <a:srgbClr val="000000"/>
                </a:solidFill>
              </a:rPr>
              <a:t>descrip</a:t>
            </a:r>
            <a:r>
              <a:rPr lang="en-US" dirty="0" smtClean="0">
                <a:solidFill>
                  <a:srgbClr val="000000"/>
                </a:solidFill>
              </a:rPr>
              <a:t>, lit devices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</a:rPr>
              <a:t>Consider your favorite course.  What is the very best thing you do in your course or program? What is the activity that leads students to produce their best work?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How do you know it is the BEST work? 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How do you know it is EFFECTIVE?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Writing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486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Big ticket course activities as your assessment tool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Write an outcome from this activity by describing what the student will be able to do after participating in your course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Start with an action verb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Make sure outcome is assessable. Strive for “authentic assessments”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Review w/ others (inc Dean/Chairs) &amp; include in CurricUNET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</a:rPr>
              <a:t>Include on syllabus &amp; collect data once per year per course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Authentic Assessment…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800600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Simulations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Performances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Complex activities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Exit surveys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Capstones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Team projects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Essays, papers, etc (rubrics)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The SLO Plan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10200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</a:rPr>
              <a:t>One lead person per course (plan, coordinate, submit </a:t>
            </a:r>
            <a:r>
              <a:rPr lang="en-US" sz="2800" dirty="0" err="1" smtClean="0">
                <a:solidFill>
                  <a:srgbClr val="000000"/>
                </a:solidFill>
              </a:rPr>
              <a:t>pprwk</a:t>
            </a:r>
            <a:r>
              <a:rPr lang="en-US" sz="28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Minimum # of outcomes per course = unit number (3 unit course = 3 outcomes)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Outcomes are included in </a:t>
            </a:r>
            <a:r>
              <a:rPr lang="en-US" sz="2800" dirty="0" err="1" smtClean="0">
                <a:solidFill>
                  <a:srgbClr val="000000"/>
                </a:solidFill>
              </a:rPr>
              <a:t>CurricUNET</a:t>
            </a:r>
            <a:r>
              <a:rPr lang="en-US" sz="2800" dirty="0" smtClean="0">
                <a:solidFill>
                  <a:srgbClr val="000000"/>
                </a:solidFill>
              </a:rPr>
              <a:t> along with ILOs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All outcomes must be assessed within 3 year period so they can be used for Comprehensive Program Review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Generally, assess one outcome per year – Plan ahead!</a:t>
            </a:r>
          </a:p>
          <a:p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334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newest 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ACCJC-WASC Accreditation Standards and the California Master Plan for Education both incorporated expectations for student learning outcomes (SLOs) and assessment plans in every course and program in California community </a:t>
            </a:r>
            <a:r>
              <a:rPr lang="en-US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colleges</a:t>
            </a:r>
          </a:p>
          <a:p>
            <a:endParaRPr lang="en-US" sz="2000" dirty="0" smtClean="0">
              <a:solidFill>
                <a:srgbClr val="000000"/>
              </a:solidFill>
            </a:endParaRPr>
          </a:p>
          <a:p>
            <a:pPr lvl="1"/>
            <a:r>
              <a:rPr lang="en-US" sz="1600" dirty="0" smtClean="0">
                <a:solidFill>
                  <a:srgbClr val="000000"/>
                </a:solidFill>
              </a:rPr>
              <a:t>ACCJC-WASC, 2002: California Master Plan for Education (2002).</a:t>
            </a:r>
            <a:r>
              <a:rPr lang="en-US" sz="16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 smtClean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sz="2400" u="sng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The SLO Plan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800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Include all outcomes on Syllabi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Collect data, complete Cycle Assessment form (email &amp; send hard copy to SLO Coordinator &amp; designated dept personnel)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Cycle Assessments are due the 5</a:t>
            </a:r>
            <a:r>
              <a:rPr lang="en-US" baseline="30000" dirty="0" smtClean="0">
                <a:solidFill>
                  <a:srgbClr val="000000"/>
                </a:solidFill>
              </a:rPr>
              <a:t>th</a:t>
            </a:r>
            <a:r>
              <a:rPr lang="en-US" dirty="0" smtClean="0">
                <a:solidFill>
                  <a:srgbClr val="000000"/>
                </a:solidFill>
              </a:rPr>
              <a:t> week of the semester after they are collected.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Dialogue: discuss outcomes &amp; assessments with others!!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Contact information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81200"/>
            <a:ext cx="6934200" cy="3810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Toni Pfister</a:t>
            </a:r>
            <a:endParaRPr lang="en-US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Office 716 Northwest Corner of Gym</a:t>
            </a:r>
            <a:endParaRPr lang="en-US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(760) 355-6546</a:t>
            </a:r>
            <a:endParaRPr lang="en-US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smtClean="0">
                <a:solidFill>
                  <a:srgbClr val="000000"/>
                </a:solidFill>
              </a:rPr>
              <a:t>Email: toni.pfister@imperial.edu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000000"/>
                </a:solidFill>
              </a:rPr>
              <a:t>Committee website:  SLO Committee</a:t>
            </a:r>
            <a:endParaRPr lang="en-US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4478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Rubric for Evaluating Institutional Effectiveness:</a:t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> Student Learning Outcomes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0000"/>
                </a:solidFill>
              </a:rPr>
              <a:t>Level 1 “Awareness”</a:t>
            </a:r>
          </a:p>
          <a:p>
            <a:r>
              <a:rPr lang="en-US" sz="3600" b="1" dirty="0" smtClean="0">
                <a:solidFill>
                  <a:srgbClr val="000000"/>
                </a:solidFill>
              </a:rPr>
              <a:t>Level 2 “Development”***** </a:t>
            </a:r>
          </a:p>
          <a:p>
            <a:r>
              <a:rPr lang="en-US" sz="3600" b="1" dirty="0" smtClean="0">
                <a:solidFill>
                  <a:srgbClr val="000000"/>
                </a:solidFill>
              </a:rPr>
              <a:t>Level 3 “Proficiency”</a:t>
            </a:r>
          </a:p>
          <a:p>
            <a:r>
              <a:rPr lang="en-US" sz="3600" b="1" dirty="0" smtClean="0">
                <a:solidFill>
                  <a:srgbClr val="000000"/>
                </a:solidFill>
              </a:rPr>
              <a:t>Level 4 “Sustainable Continuous 			Quality Improvement”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4" name="Curved Left Arrow 3"/>
          <p:cNvSpPr/>
          <p:nvPr/>
        </p:nvSpPr>
        <p:spPr bwMode="auto">
          <a:xfrm>
            <a:off x="6172200" y="3276600"/>
            <a:ext cx="1874520" cy="1066800"/>
          </a:xfrm>
          <a:prstGeom prst="curvedLef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000000"/>
                </a:solidFill>
              </a:rPr>
              <a:t>WASC Rubric for SLOs: Proficiency Level </a:t>
            </a:r>
            <a:r>
              <a:rPr lang="en-US" sz="1200" dirty="0" smtClean="0">
                <a:solidFill>
                  <a:srgbClr val="000000"/>
                </a:solidFill>
              </a:rPr>
              <a:t>(underlining denotes July 2011 additions)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50292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SLOs and Authentic Assessments in place for courses, programs, degrees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Assessment results are being used for improvement campus-wide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Widespread dialogue about assessment results &amp; </a:t>
            </a:r>
            <a:r>
              <a:rPr lang="en-US" u="sng" dirty="0" smtClean="0">
                <a:solidFill>
                  <a:srgbClr val="000000"/>
                </a:solidFill>
              </a:rPr>
              <a:t>identification of gaps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Students demonstrate awareness of goals &amp; purposes of courses &amp; programs in which they are enrolled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81000"/>
            <a:ext cx="77724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What’s In It for </a:t>
            </a:r>
            <a:r>
              <a:rPr lang="en-US" dirty="0" smtClean="0">
                <a:solidFill>
                  <a:srgbClr val="000000"/>
                </a:solidFill>
              </a:rPr>
              <a:t>Us?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4000"/>
            <a:ext cx="9144000" cy="4038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533400" y="1447800"/>
            <a:ext cx="8305800" cy="544764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▪</a:t>
            </a:r>
            <a:r>
              <a:rPr lang="en-US" sz="2400" b="1" dirty="0" smtClean="0">
                <a:solidFill>
                  <a:srgbClr val="000000"/>
                </a:solidFill>
              </a:rPr>
              <a:t>Better </a:t>
            </a:r>
            <a:r>
              <a:rPr lang="en-US" sz="2400" b="1" dirty="0">
                <a:solidFill>
                  <a:srgbClr val="000000"/>
                </a:solidFill>
              </a:rPr>
              <a:t>information for those of us working </a:t>
            </a:r>
            <a:r>
              <a:rPr lang="en-US" sz="2400" b="1" dirty="0" smtClean="0">
                <a:solidFill>
                  <a:srgbClr val="000000"/>
                </a:solidFill>
              </a:rPr>
              <a:t>in education</a:t>
            </a:r>
            <a:endParaRPr lang="en-US" sz="2400" b="1" dirty="0">
              <a:solidFill>
                <a:srgbClr val="000000"/>
              </a:solidFill>
            </a:endParaRPr>
          </a:p>
          <a:p>
            <a:r>
              <a:rPr lang="en-US" sz="2400" b="1" dirty="0" smtClean="0">
                <a:solidFill>
                  <a:srgbClr val="000000"/>
                </a:solidFill>
              </a:rPr>
              <a:t>▪Evidence </a:t>
            </a:r>
            <a:r>
              <a:rPr lang="en-US" sz="2400" b="1" dirty="0">
                <a:solidFill>
                  <a:srgbClr val="000000"/>
                </a:solidFill>
              </a:rPr>
              <a:t>that what we do WORKS</a:t>
            </a:r>
          </a:p>
          <a:p>
            <a:r>
              <a:rPr lang="en-US" sz="2400" b="1" dirty="0" smtClean="0">
                <a:solidFill>
                  <a:srgbClr val="000000"/>
                </a:solidFill>
              </a:rPr>
              <a:t>▪Improved </a:t>
            </a:r>
            <a:r>
              <a:rPr lang="en-US" sz="2400" b="1" dirty="0">
                <a:solidFill>
                  <a:srgbClr val="000000"/>
                </a:solidFill>
              </a:rPr>
              <a:t>campus-wide communication</a:t>
            </a:r>
          </a:p>
          <a:p>
            <a:r>
              <a:rPr lang="en-US" sz="2400" b="1" dirty="0" smtClean="0">
                <a:solidFill>
                  <a:srgbClr val="000000"/>
                </a:solidFill>
              </a:rPr>
              <a:t>▪Evidence-based </a:t>
            </a:r>
            <a:r>
              <a:rPr lang="en-US" sz="2400" b="1" dirty="0">
                <a:solidFill>
                  <a:srgbClr val="000000"/>
                </a:solidFill>
              </a:rPr>
              <a:t>administrative </a:t>
            </a:r>
            <a:r>
              <a:rPr lang="en-US" sz="2400" b="1" dirty="0" smtClean="0">
                <a:solidFill>
                  <a:srgbClr val="000000"/>
                </a:solidFill>
              </a:rPr>
              <a:t>decisions ($)</a:t>
            </a:r>
            <a:endParaRPr lang="en-US" sz="2400" b="1" dirty="0">
              <a:solidFill>
                <a:srgbClr val="000000"/>
              </a:solidFill>
            </a:endParaRPr>
          </a:p>
          <a:p>
            <a:r>
              <a:rPr lang="en-US" sz="2400" b="1" dirty="0" smtClean="0">
                <a:solidFill>
                  <a:srgbClr val="000000"/>
                </a:solidFill>
              </a:rPr>
              <a:t>▪Demonstrate program quality</a:t>
            </a:r>
          </a:p>
          <a:p>
            <a:endParaRPr lang="en-US" sz="2400" b="1" dirty="0">
              <a:solidFill>
                <a:srgbClr val="000000"/>
              </a:solidFill>
            </a:endParaRPr>
          </a:p>
          <a:p>
            <a:pPr lvl="3"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To ourselves</a:t>
            </a:r>
          </a:p>
          <a:p>
            <a:pPr lvl="3">
              <a:buFontTx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To others--be accountable to the community/society </a:t>
            </a:r>
            <a:r>
              <a:rPr lang="en-US" sz="2400" dirty="0" smtClean="0">
                <a:solidFill>
                  <a:srgbClr val="000000"/>
                </a:solidFill>
              </a:rPr>
              <a:t>and </a:t>
            </a:r>
            <a:r>
              <a:rPr lang="en-US" sz="2400" dirty="0">
                <a:solidFill>
                  <a:srgbClr val="000000"/>
                </a:solidFill>
              </a:rPr>
              <a:t>demonstrate quality and student success.</a:t>
            </a:r>
          </a:p>
          <a:p>
            <a:endParaRPr lang="en-US" sz="2400" dirty="0">
              <a:solidFill>
                <a:srgbClr val="000000"/>
              </a:solidFill>
            </a:endParaRPr>
          </a:p>
          <a:p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Incremental program improvement!!</a:t>
            </a:r>
            <a:endParaRPr lang="en-US" sz="3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1143000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IVC’s</a:t>
            </a:r>
            <a:br>
              <a:rPr 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6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Institutional Learning 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Outcomes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05000"/>
            <a:ext cx="70866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6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0000"/>
                </a:solidFill>
              </a:rPr>
              <a:t>ILO1:  Communication Skills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0000"/>
                </a:solidFill>
              </a:rPr>
              <a:t>ILO2:  Critical Thinking Skills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0000"/>
                </a:solidFill>
              </a:rPr>
              <a:t>ILO3:  Personal Responsibility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0000"/>
                </a:solidFill>
              </a:rPr>
              <a:t>ILO4:  Information Literacy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0000"/>
                </a:solidFill>
              </a:rPr>
              <a:t>ILO5:  Global Awareness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000000"/>
                </a:solidFill>
              </a:rPr>
              <a:t>*See “Strive for 5” handout on SLO Committee website for broad description of ILOs. </a:t>
            </a:r>
          </a:p>
          <a:p>
            <a:pPr>
              <a:lnSpc>
                <a:spcPct val="90000"/>
              </a:lnSpc>
            </a:pPr>
            <a:endParaRPr lang="en-US" sz="26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478838" cy="8382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Student Learning 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Outcomes are </a:t>
            </a:r>
            <a: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772400" cy="47244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z="3200" b="1" dirty="0" smtClean="0">
                <a:solidFill>
                  <a:srgbClr val="000000"/>
                </a:solidFill>
              </a:rPr>
              <a:t>knowledge </a:t>
            </a:r>
          </a:p>
          <a:p>
            <a:pPr lvl="2">
              <a:lnSpc>
                <a:spcPct val="90000"/>
              </a:lnSpc>
            </a:pPr>
            <a:r>
              <a:rPr lang="en-US" sz="3200" b="1" dirty="0" smtClean="0">
                <a:solidFill>
                  <a:srgbClr val="000000"/>
                </a:solidFill>
              </a:rPr>
              <a:t>skills </a:t>
            </a:r>
          </a:p>
          <a:p>
            <a:pPr lvl="2">
              <a:lnSpc>
                <a:spcPct val="90000"/>
              </a:lnSpc>
            </a:pPr>
            <a:r>
              <a:rPr lang="en-US" sz="3200" b="1" dirty="0" smtClean="0">
                <a:solidFill>
                  <a:srgbClr val="000000"/>
                </a:solidFill>
              </a:rPr>
              <a:t>abilities </a:t>
            </a:r>
          </a:p>
          <a:p>
            <a:pPr lvl="2">
              <a:lnSpc>
                <a:spcPct val="90000"/>
              </a:lnSpc>
            </a:pPr>
            <a:r>
              <a:rPr lang="en-US" sz="3200" b="1" dirty="0" smtClean="0">
                <a:solidFill>
                  <a:srgbClr val="000000"/>
                </a:solidFill>
              </a:rPr>
              <a:t>attitudes (?)</a:t>
            </a:r>
          </a:p>
          <a:p>
            <a:pPr lvl="3">
              <a:lnSpc>
                <a:spcPct val="90000"/>
              </a:lnSpc>
              <a:buNone/>
            </a:pPr>
            <a:r>
              <a:rPr lang="en-US" b="1" dirty="0">
                <a:solidFill>
                  <a:srgbClr val="000000"/>
                </a:solidFill>
              </a:rPr>
              <a:t>	</a:t>
            </a:r>
            <a:r>
              <a:rPr lang="en-US" b="1" dirty="0" smtClean="0">
                <a:solidFill>
                  <a:srgbClr val="000000"/>
                </a:solidFill>
              </a:rPr>
              <a:t>…</a:t>
            </a:r>
            <a:r>
              <a:rPr lang="en-US" sz="2400" dirty="0" smtClean="0">
                <a:solidFill>
                  <a:srgbClr val="000000"/>
                </a:solidFill>
              </a:rPr>
              <a:t>that </a:t>
            </a:r>
            <a:r>
              <a:rPr lang="en-US" sz="2400" dirty="0">
                <a:solidFill>
                  <a:srgbClr val="000000"/>
                </a:solidFill>
              </a:rPr>
              <a:t>students </a:t>
            </a:r>
            <a:r>
              <a:rPr lang="en-US" sz="2400" dirty="0" smtClean="0">
                <a:solidFill>
                  <a:srgbClr val="000000"/>
                </a:solidFill>
              </a:rPr>
              <a:t>should have </a:t>
            </a:r>
            <a:r>
              <a:rPr lang="en-US" sz="2400" dirty="0">
                <a:solidFill>
                  <a:srgbClr val="000000"/>
                </a:solidFill>
              </a:rPr>
              <a:t>at the completion of </a:t>
            </a:r>
            <a:r>
              <a:rPr lang="en-US" sz="2400" dirty="0" smtClean="0">
                <a:solidFill>
                  <a:srgbClr val="000000"/>
                </a:solidFill>
              </a:rPr>
              <a:t>a course, program, or activity</a:t>
            </a:r>
            <a:endParaRPr lang="en-US" sz="2400" b="1" dirty="0">
              <a:solidFill>
                <a:srgbClr val="000000"/>
              </a:solidFill>
            </a:endParaRPr>
          </a:p>
          <a:p>
            <a:pPr lvl="2">
              <a:lnSpc>
                <a:spcPct val="90000"/>
              </a:lnSpc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The presence and quality of </a:t>
            </a:r>
            <a:r>
              <a:rPr lang="en-US" dirty="0" smtClean="0">
                <a:solidFill>
                  <a:srgbClr val="000000"/>
                </a:solidFill>
              </a:rPr>
              <a:t>which </a:t>
            </a:r>
            <a:r>
              <a:rPr lang="en-US" dirty="0">
                <a:solidFill>
                  <a:srgbClr val="000000"/>
                </a:solidFill>
              </a:rPr>
              <a:t>can be </a:t>
            </a:r>
            <a:r>
              <a:rPr lang="en-US" b="1" dirty="0">
                <a:solidFill>
                  <a:srgbClr val="000000"/>
                </a:solidFill>
              </a:rPr>
              <a:t>measured and evaluated.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Objectives…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0000"/>
                </a:solidFill>
              </a:rPr>
              <a:t>are </a:t>
            </a:r>
            <a:r>
              <a:rPr lang="en-US" b="1" u="sng" dirty="0" smtClean="0">
                <a:solidFill>
                  <a:srgbClr val="000000"/>
                </a:solidFill>
              </a:rPr>
              <a:t>small steps that lead toward a goal</a:t>
            </a:r>
            <a:r>
              <a:rPr lang="en-US" dirty="0" smtClean="0">
                <a:solidFill>
                  <a:srgbClr val="000000"/>
                </a:solidFill>
              </a:rPr>
              <a:t>, for instance the discrete course content that faculty cover within a discipline.  Objectives are usually more numerous and create a framework for the overarching SLOs which address synthesizing, evaluating and analyzing many of the objectives. 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Course Objectives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1.  The student will understand the basic concepts of biology and explain and use the scientific method.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2.  The student will describe the structure of atoms, and understand why chemical bonds form.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3.  The student will explain the important properties of water molecules and carbon atoms for life.</a:t>
            </a:r>
          </a:p>
          <a:p>
            <a:pPr lvl="0"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. . .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13.  The student will understand the processes of transcription and translation, and how DNA mutations cause changes in protein sequences.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14.  The student will discuss modern DNA technologies, and their importance in life.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id design template">
  <a:themeElements>
    <a:clrScheme name="Plaid design template 13">
      <a:dk1>
        <a:srgbClr val="336600"/>
      </a:dk1>
      <a:lt1>
        <a:srgbClr val="FFFFFF"/>
      </a:lt1>
      <a:dk2>
        <a:srgbClr val="800080"/>
      </a:dk2>
      <a:lt2>
        <a:srgbClr val="969696"/>
      </a:lt2>
      <a:accent1>
        <a:srgbClr val="FDFBBB"/>
      </a:accent1>
      <a:accent2>
        <a:srgbClr val="FF9966"/>
      </a:accent2>
      <a:accent3>
        <a:srgbClr val="FFFFFF"/>
      </a:accent3>
      <a:accent4>
        <a:srgbClr val="2A5600"/>
      </a:accent4>
      <a:accent5>
        <a:srgbClr val="FEFDDA"/>
      </a:accent5>
      <a:accent6>
        <a:srgbClr val="E78A5C"/>
      </a:accent6>
      <a:hlink>
        <a:srgbClr val="FF7C80"/>
      </a:hlink>
      <a:folHlink>
        <a:srgbClr val="996600"/>
      </a:folHlink>
    </a:clrScheme>
    <a:fontScheme name="Plaid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aid design template 1">
        <a:dk1>
          <a:srgbClr val="8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EF6D6"/>
        </a:accent1>
        <a:accent2>
          <a:srgbClr val="FF9999"/>
        </a:accent2>
        <a:accent3>
          <a:srgbClr val="FFFFFF"/>
        </a:accent3>
        <a:accent4>
          <a:srgbClr val="6C0000"/>
        </a:accent4>
        <a:accent5>
          <a:srgbClr val="F5FAE8"/>
        </a:accent5>
        <a:accent6>
          <a:srgbClr val="E78A8A"/>
        </a:accent6>
        <a:hlink>
          <a:srgbClr val="3333CC"/>
        </a:hlink>
        <a:folHlink>
          <a:srgbClr val="5479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2">
        <a:dk1>
          <a:srgbClr val="666699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D6EEAA"/>
        </a:accent2>
        <a:accent3>
          <a:srgbClr val="ECFAF7"/>
        </a:accent3>
        <a:accent4>
          <a:srgbClr val="565682"/>
        </a:accent4>
        <a:accent5>
          <a:srgbClr val="FFFFFF"/>
        </a:accent5>
        <a:accent6>
          <a:srgbClr val="C2D89A"/>
        </a:accent6>
        <a:hlink>
          <a:srgbClr val="D07A91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3">
        <a:dk1>
          <a:srgbClr val="336600"/>
        </a:dk1>
        <a:lt1>
          <a:srgbClr val="FFFFFF"/>
        </a:lt1>
        <a:dk2>
          <a:srgbClr val="000000"/>
        </a:dk2>
        <a:lt2>
          <a:srgbClr val="808080"/>
        </a:lt2>
        <a:accent1>
          <a:srgbClr val="E3CFCD"/>
        </a:accent1>
        <a:accent2>
          <a:srgbClr val="333399"/>
        </a:accent2>
        <a:accent3>
          <a:srgbClr val="FFFFFF"/>
        </a:accent3>
        <a:accent4>
          <a:srgbClr val="2A5600"/>
        </a:accent4>
        <a:accent5>
          <a:srgbClr val="EFE4E3"/>
        </a:accent5>
        <a:accent6>
          <a:srgbClr val="2D2D8A"/>
        </a:accent6>
        <a:hlink>
          <a:srgbClr val="8F8F5D"/>
        </a:hlink>
        <a:folHlink>
          <a:srgbClr val="7173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4">
        <a:dk1>
          <a:srgbClr val="5C1F00"/>
        </a:dk1>
        <a:lt1>
          <a:srgbClr val="CC3300"/>
        </a:lt1>
        <a:dk2>
          <a:srgbClr val="800000"/>
        </a:dk2>
        <a:lt2>
          <a:srgbClr val="DFD293"/>
        </a:lt2>
        <a:accent1>
          <a:srgbClr val="FFD0C1"/>
        </a:accent1>
        <a:accent2>
          <a:srgbClr val="BE7960"/>
        </a:accent2>
        <a:accent3>
          <a:srgbClr val="C0AAAA"/>
        </a:accent3>
        <a:accent4>
          <a:srgbClr val="AE2A00"/>
        </a:accent4>
        <a:accent5>
          <a:srgbClr val="FFE4DD"/>
        </a:accent5>
        <a:accent6>
          <a:srgbClr val="AC6D56"/>
        </a:accent6>
        <a:hlink>
          <a:srgbClr val="FFFFFF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id design template 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6">
        <a:dk1>
          <a:srgbClr val="2D2015"/>
        </a:dk1>
        <a:lt1>
          <a:srgbClr val="808000"/>
        </a:lt1>
        <a:dk2>
          <a:srgbClr val="523E26"/>
        </a:dk2>
        <a:lt2>
          <a:srgbClr val="DFC08D"/>
        </a:lt2>
        <a:accent1>
          <a:srgbClr val="BEA99C"/>
        </a:accent1>
        <a:accent2>
          <a:srgbClr val="8F5F2F"/>
        </a:accent2>
        <a:accent3>
          <a:srgbClr val="B3AFAC"/>
        </a:accent3>
        <a:accent4>
          <a:srgbClr val="6C6C00"/>
        </a:accent4>
        <a:accent5>
          <a:srgbClr val="DBD1CB"/>
        </a:accent5>
        <a:accent6>
          <a:srgbClr val="81552A"/>
        </a:accent6>
        <a:hlink>
          <a:srgbClr val="CDDEAE"/>
        </a:hlink>
        <a:folHlink>
          <a:srgbClr val="4C5A5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id design template 7">
        <a:dk1>
          <a:srgbClr val="800000"/>
        </a:dk1>
        <a:lt1>
          <a:srgbClr val="A3A46A"/>
        </a:lt1>
        <a:dk2>
          <a:srgbClr val="FFFFFF"/>
        </a:dk2>
        <a:lt2>
          <a:srgbClr val="3E3E5C"/>
        </a:lt2>
        <a:accent1>
          <a:srgbClr val="D3CAA5"/>
        </a:accent1>
        <a:accent2>
          <a:srgbClr val="93AB73"/>
        </a:accent2>
        <a:accent3>
          <a:srgbClr val="CECFB9"/>
        </a:accent3>
        <a:accent4>
          <a:srgbClr val="6C0000"/>
        </a:accent4>
        <a:accent5>
          <a:srgbClr val="E6E1CF"/>
        </a:accent5>
        <a:accent6>
          <a:srgbClr val="859B68"/>
        </a:accent6>
        <a:hlink>
          <a:srgbClr val="A7777C"/>
        </a:hlink>
        <a:folHlink>
          <a:srgbClr val="EEFF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8">
        <a:dk1>
          <a:srgbClr val="336699"/>
        </a:dk1>
        <a:lt1>
          <a:srgbClr val="777777"/>
        </a:lt1>
        <a:dk2>
          <a:srgbClr val="5F5F5F"/>
        </a:dk2>
        <a:lt2>
          <a:srgbClr val="E3EBF1"/>
        </a:lt2>
        <a:accent1>
          <a:srgbClr val="A1BD79"/>
        </a:accent1>
        <a:accent2>
          <a:srgbClr val="468A4B"/>
        </a:accent2>
        <a:accent3>
          <a:srgbClr val="B6B6B6"/>
        </a:accent3>
        <a:accent4>
          <a:srgbClr val="656565"/>
        </a:accent4>
        <a:accent5>
          <a:srgbClr val="CDDBBE"/>
        </a:accent5>
        <a:accent6>
          <a:srgbClr val="3F7D43"/>
        </a:accent6>
        <a:hlink>
          <a:srgbClr val="F2D1CA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id design template 9">
        <a:dk1>
          <a:srgbClr val="993300"/>
        </a:dk1>
        <a:lt1>
          <a:srgbClr val="336600"/>
        </a:lt1>
        <a:dk2>
          <a:srgbClr val="CCFFFF"/>
        </a:dk2>
        <a:lt2>
          <a:srgbClr val="003366"/>
        </a:lt2>
        <a:accent1>
          <a:srgbClr val="94AB73"/>
        </a:accent1>
        <a:accent2>
          <a:srgbClr val="00B000"/>
        </a:accent2>
        <a:accent3>
          <a:srgbClr val="ADB8AA"/>
        </a:accent3>
        <a:accent4>
          <a:srgbClr val="822A00"/>
        </a:accent4>
        <a:accent5>
          <a:srgbClr val="C8D2BC"/>
        </a:accent5>
        <a:accent6>
          <a:srgbClr val="009F00"/>
        </a:accent6>
        <a:hlink>
          <a:srgbClr val="FFCC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10">
        <a:dk1>
          <a:srgbClr val="993300"/>
        </a:dk1>
        <a:lt1>
          <a:srgbClr val="E8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8EAC7E"/>
        </a:accent2>
        <a:accent3>
          <a:srgbClr val="F2FFE9"/>
        </a:accent3>
        <a:accent4>
          <a:srgbClr val="822A00"/>
        </a:accent4>
        <a:accent5>
          <a:srgbClr val="FFFFFA"/>
        </a:accent5>
        <a:accent6>
          <a:srgbClr val="809B72"/>
        </a:accent6>
        <a:hlink>
          <a:srgbClr val="FF7C8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11">
        <a:dk1>
          <a:srgbClr val="800000"/>
        </a:dk1>
        <a:lt1>
          <a:srgbClr val="666633"/>
        </a:lt1>
        <a:dk2>
          <a:srgbClr val="FFFFFF"/>
        </a:dk2>
        <a:lt2>
          <a:srgbClr val="3E3E5C"/>
        </a:lt2>
        <a:accent1>
          <a:srgbClr val="D8C0B8"/>
        </a:accent1>
        <a:accent2>
          <a:srgbClr val="C2BF3A"/>
        </a:accent2>
        <a:accent3>
          <a:srgbClr val="B8B8AD"/>
        </a:accent3>
        <a:accent4>
          <a:srgbClr val="6C0000"/>
        </a:accent4>
        <a:accent5>
          <a:srgbClr val="E9DCD8"/>
        </a:accent5>
        <a:accent6>
          <a:srgbClr val="B0AD34"/>
        </a:accent6>
        <a:hlink>
          <a:srgbClr val="E9F2DC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12">
        <a:dk1>
          <a:srgbClr val="993300"/>
        </a:dk1>
        <a:lt1>
          <a:srgbClr val="336600"/>
        </a:lt1>
        <a:dk2>
          <a:srgbClr val="CCFFFF"/>
        </a:dk2>
        <a:lt2>
          <a:srgbClr val="003366"/>
        </a:lt2>
        <a:accent1>
          <a:srgbClr val="94AB73"/>
        </a:accent1>
        <a:accent2>
          <a:srgbClr val="01793D"/>
        </a:accent2>
        <a:accent3>
          <a:srgbClr val="ADB8AA"/>
        </a:accent3>
        <a:accent4>
          <a:srgbClr val="822A00"/>
        </a:accent4>
        <a:accent5>
          <a:srgbClr val="C8D2BC"/>
        </a:accent5>
        <a:accent6>
          <a:srgbClr val="016D36"/>
        </a:accent6>
        <a:hlink>
          <a:srgbClr val="FFCCCC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id design template 13">
        <a:dk1>
          <a:srgbClr val="336600"/>
        </a:dk1>
        <a:lt1>
          <a:srgbClr val="FFFFFF"/>
        </a:lt1>
        <a:dk2>
          <a:srgbClr val="800080"/>
        </a:dk2>
        <a:lt2>
          <a:srgbClr val="969696"/>
        </a:lt2>
        <a:accent1>
          <a:srgbClr val="FDFBBB"/>
        </a:accent1>
        <a:accent2>
          <a:srgbClr val="FF9966"/>
        </a:accent2>
        <a:accent3>
          <a:srgbClr val="FFFFFF"/>
        </a:accent3>
        <a:accent4>
          <a:srgbClr val="2A5600"/>
        </a:accent4>
        <a:accent5>
          <a:srgbClr val="FEFDDA"/>
        </a:accent5>
        <a:accent6>
          <a:srgbClr val="E78A5C"/>
        </a:accent6>
        <a:hlink>
          <a:srgbClr val="FF7C8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Plaid design template</Template>
  <TotalTime>3214</TotalTime>
  <Words>912</Words>
  <Application>Microsoft Office PowerPoint</Application>
  <PresentationFormat>On-screen Show (4:3)</PresentationFormat>
  <Paragraphs>126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Plaid design template</vt:lpstr>
      <vt:lpstr>Identifying  Student Learning Outcomes &amp; Assessments </vt:lpstr>
      <vt:lpstr>Slide 2</vt:lpstr>
      <vt:lpstr>Rubric for Evaluating Institutional Effectiveness:  Student Learning Outcomes</vt:lpstr>
      <vt:lpstr>WASC Rubric for SLOs: Proficiency Level (underlining denotes July 2011 additions)</vt:lpstr>
      <vt:lpstr>What’s In It for Us?</vt:lpstr>
      <vt:lpstr>IVC’s Institutional Learning Outcomes</vt:lpstr>
      <vt:lpstr>Student Learning Outcomes are  </vt:lpstr>
      <vt:lpstr>Objectives…</vt:lpstr>
      <vt:lpstr>Course Objectives</vt:lpstr>
      <vt:lpstr>Student Learning Outcomes…</vt:lpstr>
      <vt:lpstr>Student Learning Outcomes</vt:lpstr>
      <vt:lpstr>SLOs are “Over-arching” Outcomes</vt:lpstr>
      <vt:lpstr>Student Learning Outcomes:</vt:lpstr>
      <vt:lpstr>Slide 14</vt:lpstr>
      <vt:lpstr>IVC SLO Examples</vt:lpstr>
      <vt:lpstr>Activity</vt:lpstr>
      <vt:lpstr>Writing SLOs</vt:lpstr>
      <vt:lpstr>Authentic Assessment…</vt:lpstr>
      <vt:lpstr>The SLO Plan</vt:lpstr>
      <vt:lpstr>The SLO Plan</vt:lpstr>
      <vt:lpstr>Contact information</vt:lpstr>
    </vt:vector>
  </TitlesOfParts>
  <Company>SDCCD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SLO’s: Financial Aid: </dc:title>
  <dc:creator>SDCCD</dc:creator>
  <cp:lastModifiedBy>Toni Pfister</cp:lastModifiedBy>
  <cp:revision>151</cp:revision>
  <dcterms:created xsi:type="dcterms:W3CDTF">2006-04-17T17:28:32Z</dcterms:created>
  <dcterms:modified xsi:type="dcterms:W3CDTF">2011-08-24T20:29:50Z</dcterms:modified>
</cp:coreProperties>
</file>